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5" r:id="rId8"/>
    <p:sldId id="263" r:id="rId9"/>
    <p:sldId id="261" r:id="rId10"/>
    <p:sldId id="264" r:id="rId11"/>
    <p:sldId id="266" r:id="rId12"/>
    <p:sldId id="267" r:id="rId13"/>
    <p:sldId id="268" r:id="rId14"/>
    <p:sldId id="273" r:id="rId15"/>
    <p:sldId id="274" r:id="rId16"/>
    <p:sldId id="269" r:id="rId17"/>
    <p:sldId id="270" r:id="rId18"/>
    <p:sldId id="319" r:id="rId19"/>
    <p:sldId id="290" r:id="rId20"/>
    <p:sldId id="279" r:id="rId21"/>
    <p:sldId id="271" r:id="rId22"/>
    <p:sldId id="275" r:id="rId23"/>
    <p:sldId id="276" r:id="rId24"/>
    <p:sldId id="277" r:id="rId25"/>
    <p:sldId id="278" r:id="rId26"/>
    <p:sldId id="272" r:id="rId27"/>
    <p:sldId id="321" r:id="rId28"/>
    <p:sldId id="281" r:id="rId29"/>
    <p:sldId id="285" r:id="rId30"/>
    <p:sldId id="295" r:id="rId31"/>
    <p:sldId id="294" r:id="rId32"/>
    <p:sldId id="296" r:id="rId33"/>
    <p:sldId id="286" r:id="rId34"/>
    <p:sldId id="287" r:id="rId35"/>
    <p:sldId id="282" r:id="rId36"/>
    <p:sldId id="320" r:id="rId37"/>
    <p:sldId id="291" r:id="rId38"/>
    <p:sldId id="292" r:id="rId39"/>
    <p:sldId id="293" r:id="rId40"/>
    <p:sldId id="300" r:id="rId41"/>
    <p:sldId id="303" r:id="rId42"/>
    <p:sldId id="302" r:id="rId43"/>
    <p:sldId id="301" r:id="rId44"/>
    <p:sldId id="305" r:id="rId45"/>
    <p:sldId id="306" r:id="rId46"/>
    <p:sldId id="317" r:id="rId47"/>
    <p:sldId id="318" r:id="rId48"/>
    <p:sldId id="322" r:id="rId49"/>
    <p:sldId id="308" r:id="rId50"/>
    <p:sldId id="307" r:id="rId51"/>
    <p:sldId id="314" r:id="rId52"/>
    <p:sldId id="315" r:id="rId53"/>
    <p:sldId id="333" r:id="rId54"/>
    <p:sldId id="323" r:id="rId55"/>
    <p:sldId id="327" r:id="rId56"/>
    <p:sldId id="325" r:id="rId57"/>
    <p:sldId id="326" r:id="rId58"/>
    <p:sldId id="330" r:id="rId59"/>
    <p:sldId id="329" r:id="rId60"/>
    <p:sldId id="332" r:id="rId61"/>
    <p:sldId id="328" r:id="rId62"/>
    <p:sldId id="337" r:id="rId63"/>
    <p:sldId id="339" r:id="rId64"/>
    <p:sldId id="338" r:id="rId65"/>
    <p:sldId id="336" r:id="rId66"/>
    <p:sldId id="335" r:id="rId67"/>
    <p:sldId id="324" r:id="rId68"/>
    <p:sldId id="340" r:id="rId69"/>
    <p:sldId id="342" r:id="rId70"/>
    <p:sldId id="341" r:id="rId71"/>
    <p:sldId id="334" r:id="rId72"/>
    <p:sldId id="345" r:id="rId73"/>
    <p:sldId id="348" r:id="rId74"/>
    <p:sldId id="34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80" autoAdjust="0"/>
    <p:restoredTop sz="94660"/>
  </p:normalViewPr>
  <p:slideViewPr>
    <p:cSldViewPr snapToGrid="0">
      <p:cViewPr varScale="1">
        <p:scale>
          <a:sx n="76" d="100"/>
          <a:sy n="76" d="100"/>
        </p:scale>
        <p:origin x="52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D0C2B1A-8588-469F-A038-24929F6B3188}"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AC8ED46-F8AE-4E62-880E-73DE07E5DB4B}">
      <dgm:prSet/>
      <dgm:spPr/>
      <dgm:t>
        <a:bodyPr/>
        <a:lstStyle/>
        <a:p>
          <a:r>
            <a:rPr lang="en-US"/>
            <a:t>Building Data </a:t>
          </a:r>
        </a:p>
      </dgm:t>
    </dgm:pt>
    <dgm:pt modelId="{53139EE8-A1FC-4E15-AF3D-7BB47A4762C2}" type="parTrans" cxnId="{3AB97B10-327E-48F4-89DF-4612A77BB2D0}">
      <dgm:prSet/>
      <dgm:spPr/>
      <dgm:t>
        <a:bodyPr/>
        <a:lstStyle/>
        <a:p>
          <a:endParaRPr lang="en-US"/>
        </a:p>
      </dgm:t>
    </dgm:pt>
    <dgm:pt modelId="{18F3C7F2-CBB3-409B-8DA3-FC64723E9A57}" type="sibTrans" cxnId="{3AB97B10-327E-48F4-89DF-4612A77BB2D0}">
      <dgm:prSet/>
      <dgm:spPr/>
      <dgm:t>
        <a:bodyPr/>
        <a:lstStyle/>
        <a:p>
          <a:endParaRPr lang="en-US"/>
        </a:p>
      </dgm:t>
    </dgm:pt>
    <dgm:pt modelId="{6E91562B-3542-435C-9354-619E3AB45569}">
      <dgm:prSet/>
      <dgm:spPr/>
      <dgm:t>
        <a:bodyPr/>
        <a:lstStyle/>
        <a:p>
          <a:r>
            <a:rPr lang="en-US"/>
            <a:t>Design &amp; Specification</a:t>
          </a:r>
        </a:p>
      </dgm:t>
    </dgm:pt>
    <dgm:pt modelId="{EE285827-C44B-4E56-8903-38F366286033}" type="parTrans" cxnId="{65BA961B-89C7-4A9D-8EE2-1E5B0F875D8B}">
      <dgm:prSet/>
      <dgm:spPr/>
      <dgm:t>
        <a:bodyPr/>
        <a:lstStyle/>
        <a:p>
          <a:endParaRPr lang="en-US"/>
        </a:p>
      </dgm:t>
    </dgm:pt>
    <dgm:pt modelId="{6A9DDC89-D25B-4152-98F3-C780ECB02A51}" type="sibTrans" cxnId="{65BA961B-89C7-4A9D-8EE2-1E5B0F875D8B}">
      <dgm:prSet/>
      <dgm:spPr/>
      <dgm:t>
        <a:bodyPr/>
        <a:lstStyle/>
        <a:p>
          <a:endParaRPr lang="en-US"/>
        </a:p>
      </dgm:t>
    </dgm:pt>
    <dgm:pt modelId="{2D7FF303-95C9-417D-8E90-B0272E01A8BD}">
      <dgm:prSet/>
      <dgm:spPr/>
      <dgm:t>
        <a:bodyPr/>
        <a:lstStyle/>
        <a:p>
          <a:r>
            <a:rPr lang="en-US"/>
            <a:t>Construction Process &amp; Methodologies</a:t>
          </a:r>
        </a:p>
      </dgm:t>
    </dgm:pt>
    <dgm:pt modelId="{50AA701B-D6D5-452C-8721-83026C7546BF}" type="parTrans" cxnId="{B19BF9CE-45B0-43D2-8925-E1BAF28AFFC4}">
      <dgm:prSet/>
      <dgm:spPr/>
      <dgm:t>
        <a:bodyPr/>
        <a:lstStyle/>
        <a:p>
          <a:endParaRPr lang="en-US"/>
        </a:p>
      </dgm:t>
    </dgm:pt>
    <dgm:pt modelId="{0AC364C4-AD9C-4F78-A297-D581128DC8D2}" type="sibTrans" cxnId="{B19BF9CE-45B0-43D2-8925-E1BAF28AFFC4}">
      <dgm:prSet/>
      <dgm:spPr/>
      <dgm:t>
        <a:bodyPr/>
        <a:lstStyle/>
        <a:p>
          <a:endParaRPr lang="en-US"/>
        </a:p>
      </dgm:t>
    </dgm:pt>
    <dgm:pt modelId="{B46B2B12-EF91-4DCD-A7A1-FDABE4AC373B}">
      <dgm:prSet/>
      <dgm:spPr/>
      <dgm:t>
        <a:bodyPr/>
        <a:lstStyle/>
        <a:p>
          <a:r>
            <a:rPr lang="en-US"/>
            <a:t>Communications</a:t>
          </a:r>
        </a:p>
      </dgm:t>
    </dgm:pt>
    <dgm:pt modelId="{41F10088-7448-4BA7-87BE-9E78058061AA}" type="parTrans" cxnId="{03722D87-FF7B-490A-BB45-55850303591B}">
      <dgm:prSet/>
      <dgm:spPr/>
      <dgm:t>
        <a:bodyPr/>
        <a:lstStyle/>
        <a:p>
          <a:endParaRPr lang="en-US"/>
        </a:p>
      </dgm:t>
    </dgm:pt>
    <dgm:pt modelId="{BE7C6DE8-57E1-4B75-AA4B-4511E4F57656}" type="sibTrans" cxnId="{03722D87-FF7B-490A-BB45-55850303591B}">
      <dgm:prSet/>
      <dgm:spPr/>
      <dgm:t>
        <a:bodyPr/>
        <a:lstStyle/>
        <a:p>
          <a:endParaRPr lang="en-US"/>
        </a:p>
      </dgm:t>
    </dgm:pt>
    <dgm:pt modelId="{5D34087B-249B-4071-A9E6-D0AE2CBA1AFF}">
      <dgm:prSet/>
      <dgm:spPr/>
      <dgm:t>
        <a:bodyPr/>
        <a:lstStyle/>
        <a:p>
          <a:r>
            <a:rPr lang="en-US"/>
            <a:t>Digital, Analogue, Interpersonal</a:t>
          </a:r>
        </a:p>
      </dgm:t>
    </dgm:pt>
    <dgm:pt modelId="{CE427B2A-B3F6-41FC-804F-0012A4BC4E4D}" type="parTrans" cxnId="{6C87B64F-5CDA-42C2-AA7E-78AAE996FCA6}">
      <dgm:prSet/>
      <dgm:spPr/>
      <dgm:t>
        <a:bodyPr/>
        <a:lstStyle/>
        <a:p>
          <a:endParaRPr lang="en-US"/>
        </a:p>
      </dgm:t>
    </dgm:pt>
    <dgm:pt modelId="{C98B3C47-5C3F-4953-90CD-03892C0F077B}" type="sibTrans" cxnId="{6C87B64F-5CDA-42C2-AA7E-78AAE996FCA6}">
      <dgm:prSet/>
      <dgm:spPr/>
      <dgm:t>
        <a:bodyPr/>
        <a:lstStyle/>
        <a:p>
          <a:endParaRPr lang="en-US"/>
        </a:p>
      </dgm:t>
    </dgm:pt>
    <dgm:pt modelId="{303F3B05-37F8-4107-B084-A9A2E74B4AF2}" type="pres">
      <dgm:prSet presAssocID="{CD0C2B1A-8588-469F-A038-24929F6B3188}" presName="root" presStyleCnt="0">
        <dgm:presLayoutVars>
          <dgm:dir/>
          <dgm:resizeHandles val="exact"/>
        </dgm:presLayoutVars>
      </dgm:prSet>
      <dgm:spPr/>
    </dgm:pt>
    <dgm:pt modelId="{0478A48C-1480-4DC9-9315-8BC767C0FBF4}" type="pres">
      <dgm:prSet presAssocID="{7AC8ED46-F8AE-4E62-880E-73DE07E5DB4B}" presName="compNode" presStyleCnt="0"/>
      <dgm:spPr/>
    </dgm:pt>
    <dgm:pt modelId="{3EDDCE20-F59E-410E-8DF3-AE32CE8ED104}" type="pres">
      <dgm:prSet presAssocID="{7AC8ED46-F8AE-4E62-880E-73DE07E5DB4B}" presName="bgRect" presStyleLbl="bgShp" presStyleIdx="0" presStyleCnt="3"/>
      <dgm:spPr/>
    </dgm:pt>
    <dgm:pt modelId="{429A3E27-3AF2-4160-8DFB-F1AB7F2EBD6C}" type="pres">
      <dgm:prSet presAssocID="{7AC8ED46-F8AE-4E62-880E-73DE07E5DB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648A9C6-3BA3-4BEB-8984-E0EDA7359938}" type="pres">
      <dgm:prSet presAssocID="{7AC8ED46-F8AE-4E62-880E-73DE07E5DB4B}" presName="spaceRect" presStyleCnt="0"/>
      <dgm:spPr/>
    </dgm:pt>
    <dgm:pt modelId="{00D3FEF5-E61F-463F-8F60-CC7673EB7755}" type="pres">
      <dgm:prSet presAssocID="{7AC8ED46-F8AE-4E62-880E-73DE07E5DB4B}" presName="parTx" presStyleLbl="revTx" presStyleIdx="0" presStyleCnt="5">
        <dgm:presLayoutVars>
          <dgm:chMax val="0"/>
          <dgm:chPref val="0"/>
        </dgm:presLayoutVars>
      </dgm:prSet>
      <dgm:spPr/>
    </dgm:pt>
    <dgm:pt modelId="{80BA37DB-79EF-452D-ABEF-A4F97D9FDBE4}" type="pres">
      <dgm:prSet presAssocID="{7AC8ED46-F8AE-4E62-880E-73DE07E5DB4B}" presName="desTx" presStyleLbl="revTx" presStyleIdx="1" presStyleCnt="5">
        <dgm:presLayoutVars/>
      </dgm:prSet>
      <dgm:spPr/>
    </dgm:pt>
    <dgm:pt modelId="{929A9A90-E238-4717-90ED-F07ECC20AA6A}" type="pres">
      <dgm:prSet presAssocID="{18F3C7F2-CBB3-409B-8DA3-FC64723E9A57}" presName="sibTrans" presStyleCnt="0"/>
      <dgm:spPr/>
    </dgm:pt>
    <dgm:pt modelId="{A1D0B3E7-AAAA-4EDD-8A6F-13B1038AD9DE}" type="pres">
      <dgm:prSet presAssocID="{2D7FF303-95C9-417D-8E90-B0272E01A8BD}" presName="compNode" presStyleCnt="0"/>
      <dgm:spPr/>
    </dgm:pt>
    <dgm:pt modelId="{B43328EF-9F8F-4FD0-A884-26FC1980C201}" type="pres">
      <dgm:prSet presAssocID="{2D7FF303-95C9-417D-8E90-B0272E01A8BD}" presName="bgRect" presStyleLbl="bgShp" presStyleIdx="1" presStyleCnt="3"/>
      <dgm:spPr/>
    </dgm:pt>
    <dgm:pt modelId="{70FD45AE-EC89-4CE8-B916-A20D8214D0B1}" type="pres">
      <dgm:prSet presAssocID="{2D7FF303-95C9-417D-8E90-B0272E01A8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xcavator"/>
        </a:ext>
      </dgm:extLst>
    </dgm:pt>
    <dgm:pt modelId="{E91B78E0-1B47-42E6-8571-EEDBDE775D68}" type="pres">
      <dgm:prSet presAssocID="{2D7FF303-95C9-417D-8E90-B0272E01A8BD}" presName="spaceRect" presStyleCnt="0"/>
      <dgm:spPr/>
    </dgm:pt>
    <dgm:pt modelId="{AF95CF04-3CA1-4352-8CC5-01F66CD929D8}" type="pres">
      <dgm:prSet presAssocID="{2D7FF303-95C9-417D-8E90-B0272E01A8BD}" presName="parTx" presStyleLbl="revTx" presStyleIdx="2" presStyleCnt="5">
        <dgm:presLayoutVars>
          <dgm:chMax val="0"/>
          <dgm:chPref val="0"/>
        </dgm:presLayoutVars>
      </dgm:prSet>
      <dgm:spPr/>
    </dgm:pt>
    <dgm:pt modelId="{AA7BC122-9770-4D2E-B4DE-D9B4377AA332}" type="pres">
      <dgm:prSet presAssocID="{0AC364C4-AD9C-4F78-A297-D581128DC8D2}" presName="sibTrans" presStyleCnt="0"/>
      <dgm:spPr/>
    </dgm:pt>
    <dgm:pt modelId="{DF575706-9FFF-402B-B9C9-6096DA9B7327}" type="pres">
      <dgm:prSet presAssocID="{B46B2B12-EF91-4DCD-A7A1-FDABE4AC373B}" presName="compNode" presStyleCnt="0"/>
      <dgm:spPr/>
    </dgm:pt>
    <dgm:pt modelId="{951F773C-5DD7-4FDA-BA91-8273B1C562AB}" type="pres">
      <dgm:prSet presAssocID="{B46B2B12-EF91-4DCD-A7A1-FDABE4AC373B}" presName="bgRect" presStyleLbl="bgShp" presStyleIdx="2" presStyleCnt="3"/>
      <dgm:spPr/>
    </dgm:pt>
    <dgm:pt modelId="{27EBF40B-77CB-475B-9994-8329CECBB69E}" type="pres">
      <dgm:prSet presAssocID="{B46B2B12-EF91-4DCD-A7A1-FDABE4AC37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ACD33861-E8B8-4635-B23B-A3A530CC494F}" type="pres">
      <dgm:prSet presAssocID="{B46B2B12-EF91-4DCD-A7A1-FDABE4AC373B}" presName="spaceRect" presStyleCnt="0"/>
      <dgm:spPr/>
    </dgm:pt>
    <dgm:pt modelId="{4E9993FA-1BE9-42FA-BA4C-21E21882A18B}" type="pres">
      <dgm:prSet presAssocID="{B46B2B12-EF91-4DCD-A7A1-FDABE4AC373B}" presName="parTx" presStyleLbl="revTx" presStyleIdx="3" presStyleCnt="5">
        <dgm:presLayoutVars>
          <dgm:chMax val="0"/>
          <dgm:chPref val="0"/>
        </dgm:presLayoutVars>
      </dgm:prSet>
      <dgm:spPr/>
    </dgm:pt>
    <dgm:pt modelId="{B08C651C-BA14-4041-A419-23E9184557CC}" type="pres">
      <dgm:prSet presAssocID="{B46B2B12-EF91-4DCD-A7A1-FDABE4AC373B}" presName="desTx" presStyleLbl="revTx" presStyleIdx="4" presStyleCnt="5">
        <dgm:presLayoutVars/>
      </dgm:prSet>
      <dgm:spPr/>
    </dgm:pt>
  </dgm:ptLst>
  <dgm:cxnLst>
    <dgm:cxn modelId="{3AB97B10-327E-48F4-89DF-4612A77BB2D0}" srcId="{CD0C2B1A-8588-469F-A038-24929F6B3188}" destId="{7AC8ED46-F8AE-4E62-880E-73DE07E5DB4B}" srcOrd="0" destOrd="0" parTransId="{53139EE8-A1FC-4E15-AF3D-7BB47A4762C2}" sibTransId="{18F3C7F2-CBB3-409B-8DA3-FC64723E9A57}"/>
    <dgm:cxn modelId="{8D381218-3461-4183-94DD-91E834A358EC}" type="presOf" srcId="{7AC8ED46-F8AE-4E62-880E-73DE07E5DB4B}" destId="{00D3FEF5-E61F-463F-8F60-CC7673EB7755}" srcOrd="0" destOrd="0" presId="urn:microsoft.com/office/officeart/2018/2/layout/IconVerticalSolidList"/>
    <dgm:cxn modelId="{65BA961B-89C7-4A9D-8EE2-1E5B0F875D8B}" srcId="{7AC8ED46-F8AE-4E62-880E-73DE07E5DB4B}" destId="{6E91562B-3542-435C-9354-619E3AB45569}" srcOrd="0" destOrd="0" parTransId="{EE285827-C44B-4E56-8903-38F366286033}" sibTransId="{6A9DDC89-D25B-4152-98F3-C780ECB02A51}"/>
    <dgm:cxn modelId="{DF863220-C292-4D34-9B0A-58376A28D62C}" type="presOf" srcId="{5D34087B-249B-4071-A9E6-D0AE2CBA1AFF}" destId="{B08C651C-BA14-4041-A419-23E9184557CC}" srcOrd="0" destOrd="0" presId="urn:microsoft.com/office/officeart/2018/2/layout/IconVerticalSolidList"/>
    <dgm:cxn modelId="{A8D68D62-56FB-4BB9-A8AC-0959963744DA}" type="presOf" srcId="{B46B2B12-EF91-4DCD-A7A1-FDABE4AC373B}" destId="{4E9993FA-1BE9-42FA-BA4C-21E21882A18B}" srcOrd="0" destOrd="0" presId="urn:microsoft.com/office/officeart/2018/2/layout/IconVerticalSolidList"/>
    <dgm:cxn modelId="{6C87B64F-5CDA-42C2-AA7E-78AAE996FCA6}" srcId="{B46B2B12-EF91-4DCD-A7A1-FDABE4AC373B}" destId="{5D34087B-249B-4071-A9E6-D0AE2CBA1AFF}" srcOrd="0" destOrd="0" parTransId="{CE427B2A-B3F6-41FC-804F-0012A4BC4E4D}" sibTransId="{C98B3C47-5C3F-4953-90CD-03892C0F077B}"/>
    <dgm:cxn modelId="{03722D87-FF7B-490A-BB45-55850303591B}" srcId="{CD0C2B1A-8588-469F-A038-24929F6B3188}" destId="{B46B2B12-EF91-4DCD-A7A1-FDABE4AC373B}" srcOrd="2" destOrd="0" parTransId="{41F10088-7448-4BA7-87BE-9E78058061AA}" sibTransId="{BE7C6DE8-57E1-4B75-AA4B-4511E4F57656}"/>
    <dgm:cxn modelId="{16B4C1BF-C578-4D7F-AE6E-FF4AAEFE22AD}" type="presOf" srcId="{CD0C2B1A-8588-469F-A038-24929F6B3188}" destId="{303F3B05-37F8-4107-B084-A9A2E74B4AF2}" srcOrd="0" destOrd="0" presId="urn:microsoft.com/office/officeart/2018/2/layout/IconVerticalSolidList"/>
    <dgm:cxn modelId="{B19BF9CE-45B0-43D2-8925-E1BAF28AFFC4}" srcId="{CD0C2B1A-8588-469F-A038-24929F6B3188}" destId="{2D7FF303-95C9-417D-8E90-B0272E01A8BD}" srcOrd="1" destOrd="0" parTransId="{50AA701B-D6D5-452C-8721-83026C7546BF}" sibTransId="{0AC364C4-AD9C-4F78-A297-D581128DC8D2}"/>
    <dgm:cxn modelId="{5FD619E2-0B92-4F34-A735-D376DDC55B97}" type="presOf" srcId="{2D7FF303-95C9-417D-8E90-B0272E01A8BD}" destId="{AF95CF04-3CA1-4352-8CC5-01F66CD929D8}" srcOrd="0" destOrd="0" presId="urn:microsoft.com/office/officeart/2018/2/layout/IconVerticalSolidList"/>
    <dgm:cxn modelId="{6C5C67FF-560D-4F88-BC42-D7691B4F8672}" type="presOf" srcId="{6E91562B-3542-435C-9354-619E3AB45569}" destId="{80BA37DB-79EF-452D-ABEF-A4F97D9FDBE4}" srcOrd="0" destOrd="0" presId="urn:microsoft.com/office/officeart/2018/2/layout/IconVerticalSolidList"/>
    <dgm:cxn modelId="{31F797B5-3653-4517-953F-FD845B0DFBB5}" type="presParOf" srcId="{303F3B05-37F8-4107-B084-A9A2E74B4AF2}" destId="{0478A48C-1480-4DC9-9315-8BC767C0FBF4}" srcOrd="0" destOrd="0" presId="urn:microsoft.com/office/officeart/2018/2/layout/IconVerticalSolidList"/>
    <dgm:cxn modelId="{4E2CDB2D-0CE9-4075-A31B-606F4C7DF603}" type="presParOf" srcId="{0478A48C-1480-4DC9-9315-8BC767C0FBF4}" destId="{3EDDCE20-F59E-410E-8DF3-AE32CE8ED104}" srcOrd="0" destOrd="0" presId="urn:microsoft.com/office/officeart/2018/2/layout/IconVerticalSolidList"/>
    <dgm:cxn modelId="{B5F49A88-CC83-4147-A5BB-3D00A8A1B95B}" type="presParOf" srcId="{0478A48C-1480-4DC9-9315-8BC767C0FBF4}" destId="{429A3E27-3AF2-4160-8DFB-F1AB7F2EBD6C}" srcOrd="1" destOrd="0" presId="urn:microsoft.com/office/officeart/2018/2/layout/IconVerticalSolidList"/>
    <dgm:cxn modelId="{83C029C7-EA89-4A3A-ADD3-776A3D9C15C7}" type="presParOf" srcId="{0478A48C-1480-4DC9-9315-8BC767C0FBF4}" destId="{3648A9C6-3BA3-4BEB-8984-E0EDA7359938}" srcOrd="2" destOrd="0" presId="urn:microsoft.com/office/officeart/2018/2/layout/IconVerticalSolidList"/>
    <dgm:cxn modelId="{9B16F598-096E-432F-9750-33FBCB178254}" type="presParOf" srcId="{0478A48C-1480-4DC9-9315-8BC767C0FBF4}" destId="{00D3FEF5-E61F-463F-8F60-CC7673EB7755}" srcOrd="3" destOrd="0" presId="urn:microsoft.com/office/officeart/2018/2/layout/IconVerticalSolidList"/>
    <dgm:cxn modelId="{E900C06D-9E65-443E-9E78-55DE2627F049}" type="presParOf" srcId="{0478A48C-1480-4DC9-9315-8BC767C0FBF4}" destId="{80BA37DB-79EF-452D-ABEF-A4F97D9FDBE4}" srcOrd="4" destOrd="0" presId="urn:microsoft.com/office/officeart/2018/2/layout/IconVerticalSolidList"/>
    <dgm:cxn modelId="{BFB90BF9-DDDD-4F55-A0C0-9BF8C3B6E4D1}" type="presParOf" srcId="{303F3B05-37F8-4107-B084-A9A2E74B4AF2}" destId="{929A9A90-E238-4717-90ED-F07ECC20AA6A}" srcOrd="1" destOrd="0" presId="urn:microsoft.com/office/officeart/2018/2/layout/IconVerticalSolidList"/>
    <dgm:cxn modelId="{1DD9406A-022F-45DB-8987-826FBB995C57}" type="presParOf" srcId="{303F3B05-37F8-4107-B084-A9A2E74B4AF2}" destId="{A1D0B3E7-AAAA-4EDD-8A6F-13B1038AD9DE}" srcOrd="2" destOrd="0" presId="urn:microsoft.com/office/officeart/2018/2/layout/IconVerticalSolidList"/>
    <dgm:cxn modelId="{09D6DD66-9031-4068-867C-A84153C82D0F}" type="presParOf" srcId="{A1D0B3E7-AAAA-4EDD-8A6F-13B1038AD9DE}" destId="{B43328EF-9F8F-4FD0-A884-26FC1980C201}" srcOrd="0" destOrd="0" presId="urn:microsoft.com/office/officeart/2018/2/layout/IconVerticalSolidList"/>
    <dgm:cxn modelId="{ECF13484-B55D-4CBA-8AC6-954B930B4509}" type="presParOf" srcId="{A1D0B3E7-AAAA-4EDD-8A6F-13B1038AD9DE}" destId="{70FD45AE-EC89-4CE8-B916-A20D8214D0B1}" srcOrd="1" destOrd="0" presId="urn:microsoft.com/office/officeart/2018/2/layout/IconVerticalSolidList"/>
    <dgm:cxn modelId="{6FC4A82E-9CCA-4AAC-B2C8-620408749752}" type="presParOf" srcId="{A1D0B3E7-AAAA-4EDD-8A6F-13B1038AD9DE}" destId="{E91B78E0-1B47-42E6-8571-EEDBDE775D68}" srcOrd="2" destOrd="0" presId="urn:microsoft.com/office/officeart/2018/2/layout/IconVerticalSolidList"/>
    <dgm:cxn modelId="{1E182804-CC17-4486-8C0A-BA4C0461F715}" type="presParOf" srcId="{A1D0B3E7-AAAA-4EDD-8A6F-13B1038AD9DE}" destId="{AF95CF04-3CA1-4352-8CC5-01F66CD929D8}" srcOrd="3" destOrd="0" presId="urn:microsoft.com/office/officeart/2018/2/layout/IconVerticalSolidList"/>
    <dgm:cxn modelId="{E8ADAB50-9145-4395-B4A9-99CA871D6F3A}" type="presParOf" srcId="{303F3B05-37F8-4107-B084-A9A2E74B4AF2}" destId="{AA7BC122-9770-4D2E-B4DE-D9B4377AA332}" srcOrd="3" destOrd="0" presId="urn:microsoft.com/office/officeart/2018/2/layout/IconVerticalSolidList"/>
    <dgm:cxn modelId="{34174962-25DF-4864-96EE-B06F3A3E5E59}" type="presParOf" srcId="{303F3B05-37F8-4107-B084-A9A2E74B4AF2}" destId="{DF575706-9FFF-402B-B9C9-6096DA9B7327}" srcOrd="4" destOrd="0" presId="urn:microsoft.com/office/officeart/2018/2/layout/IconVerticalSolidList"/>
    <dgm:cxn modelId="{20E9E0D1-0693-43D6-8E02-6D0B86ACCF48}" type="presParOf" srcId="{DF575706-9FFF-402B-B9C9-6096DA9B7327}" destId="{951F773C-5DD7-4FDA-BA91-8273B1C562AB}" srcOrd="0" destOrd="0" presId="urn:microsoft.com/office/officeart/2018/2/layout/IconVerticalSolidList"/>
    <dgm:cxn modelId="{A738FB38-701D-4853-814E-F0CFF584D9CF}" type="presParOf" srcId="{DF575706-9FFF-402B-B9C9-6096DA9B7327}" destId="{27EBF40B-77CB-475B-9994-8329CECBB69E}" srcOrd="1" destOrd="0" presId="urn:microsoft.com/office/officeart/2018/2/layout/IconVerticalSolidList"/>
    <dgm:cxn modelId="{A515F31B-9FAD-425A-B097-9C1D0669567E}" type="presParOf" srcId="{DF575706-9FFF-402B-B9C9-6096DA9B7327}" destId="{ACD33861-E8B8-4635-B23B-A3A530CC494F}" srcOrd="2" destOrd="0" presId="urn:microsoft.com/office/officeart/2018/2/layout/IconVerticalSolidList"/>
    <dgm:cxn modelId="{8F280008-3259-4686-85CE-F5C405EDC527}" type="presParOf" srcId="{DF575706-9FFF-402B-B9C9-6096DA9B7327}" destId="{4E9993FA-1BE9-42FA-BA4C-21E21882A18B}" srcOrd="3" destOrd="0" presId="urn:microsoft.com/office/officeart/2018/2/layout/IconVerticalSolidList"/>
    <dgm:cxn modelId="{14B01C34-80E5-4DCA-9283-4B76E017DCEC}" type="presParOf" srcId="{DF575706-9FFF-402B-B9C9-6096DA9B7327}" destId="{B08C651C-BA14-4041-A419-23E9184557C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DA2B5D-6610-427A-8283-81BD9A0E41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16E9768-FC09-49EF-A86A-7DDFB6B699BB}">
      <dgm:prSet/>
      <dgm:spPr/>
      <dgm:t>
        <a:bodyPr/>
        <a:lstStyle/>
        <a:p>
          <a:r>
            <a:rPr lang="en-US"/>
            <a:t>Common Data Environment (CDE)</a:t>
          </a:r>
        </a:p>
      </dgm:t>
    </dgm:pt>
    <dgm:pt modelId="{67E9E5AD-5585-4D09-9452-94B55D8265B0}" type="parTrans" cxnId="{F20F07E8-5163-455B-B1C3-0A31D0940E76}">
      <dgm:prSet/>
      <dgm:spPr/>
      <dgm:t>
        <a:bodyPr/>
        <a:lstStyle/>
        <a:p>
          <a:endParaRPr lang="en-US"/>
        </a:p>
      </dgm:t>
    </dgm:pt>
    <dgm:pt modelId="{B1CCEEC0-69AE-4A0E-8D5C-6AF5B2FFDF9F}" type="sibTrans" cxnId="{F20F07E8-5163-455B-B1C3-0A31D0940E76}">
      <dgm:prSet/>
      <dgm:spPr/>
      <dgm:t>
        <a:bodyPr/>
        <a:lstStyle/>
        <a:p>
          <a:endParaRPr lang="en-US"/>
        </a:p>
      </dgm:t>
    </dgm:pt>
    <dgm:pt modelId="{29A3110C-0DF8-4487-88F1-88D71D57164F}">
      <dgm:prSet/>
      <dgm:spPr/>
      <dgm:t>
        <a:bodyPr/>
        <a:lstStyle/>
        <a:p>
          <a:r>
            <a:rPr lang="en-US"/>
            <a:t>Clear Understanding of the Client (Building Owner) Requirements for both the Build Project and Asset Management post construction</a:t>
          </a:r>
        </a:p>
      </dgm:t>
    </dgm:pt>
    <dgm:pt modelId="{EC20F4CC-0C76-4456-9FAA-C6A351099FAB}" type="parTrans" cxnId="{DBBC1C48-799B-4ACA-9F6D-DDD2FEDD5773}">
      <dgm:prSet/>
      <dgm:spPr/>
      <dgm:t>
        <a:bodyPr/>
        <a:lstStyle/>
        <a:p>
          <a:endParaRPr lang="en-US"/>
        </a:p>
      </dgm:t>
    </dgm:pt>
    <dgm:pt modelId="{AD8103BA-BBD1-4CDD-AC8A-FA38A2AE31F5}" type="sibTrans" cxnId="{DBBC1C48-799B-4ACA-9F6D-DDD2FEDD5773}">
      <dgm:prSet/>
      <dgm:spPr/>
      <dgm:t>
        <a:bodyPr/>
        <a:lstStyle/>
        <a:p>
          <a:endParaRPr lang="en-US"/>
        </a:p>
      </dgm:t>
    </dgm:pt>
    <dgm:pt modelId="{809A3520-BE6F-4C3B-95A7-70ECCC8C326D}">
      <dgm:prSet/>
      <dgm:spPr/>
      <dgm:t>
        <a:bodyPr/>
        <a:lstStyle/>
        <a:p>
          <a:r>
            <a:rPr lang="en-IE"/>
            <a:t>Client must clearly define their information needs before the project starts</a:t>
          </a:r>
          <a:endParaRPr lang="en-US"/>
        </a:p>
      </dgm:t>
    </dgm:pt>
    <dgm:pt modelId="{E234402B-DE09-4AE9-9782-701CE6E22853}" type="parTrans" cxnId="{942EED51-4E7F-4646-90F0-8CF67ABD5AE2}">
      <dgm:prSet/>
      <dgm:spPr/>
      <dgm:t>
        <a:bodyPr/>
        <a:lstStyle/>
        <a:p>
          <a:endParaRPr lang="en-US"/>
        </a:p>
      </dgm:t>
    </dgm:pt>
    <dgm:pt modelId="{9852344F-D55A-4E0F-9583-BAEEA2268F65}" type="sibTrans" cxnId="{942EED51-4E7F-4646-90F0-8CF67ABD5AE2}">
      <dgm:prSet/>
      <dgm:spPr/>
      <dgm:t>
        <a:bodyPr/>
        <a:lstStyle/>
        <a:p>
          <a:endParaRPr lang="en-US"/>
        </a:p>
      </dgm:t>
    </dgm:pt>
    <dgm:pt modelId="{B482B945-20A4-4DD2-A32F-831F36E8CCFE}">
      <dgm:prSet/>
      <dgm:spPr/>
      <dgm:t>
        <a:bodyPr/>
        <a:lstStyle/>
        <a:p>
          <a:r>
            <a:rPr lang="en-IE"/>
            <a:t>Supply Chain Must understand their part in ensuring the project meets both the Asset Requirements and the Information Requirements</a:t>
          </a:r>
          <a:endParaRPr lang="en-US"/>
        </a:p>
      </dgm:t>
    </dgm:pt>
    <dgm:pt modelId="{2B28FB67-602D-4CA4-8D7B-03A5C5B9AC0B}" type="parTrans" cxnId="{15705FB2-2DB6-40C3-B279-0605DD1F862E}">
      <dgm:prSet/>
      <dgm:spPr/>
      <dgm:t>
        <a:bodyPr/>
        <a:lstStyle/>
        <a:p>
          <a:endParaRPr lang="en-US"/>
        </a:p>
      </dgm:t>
    </dgm:pt>
    <dgm:pt modelId="{0D2C1F8D-8CFB-451D-8F94-5471D137E726}" type="sibTrans" cxnId="{15705FB2-2DB6-40C3-B279-0605DD1F862E}">
      <dgm:prSet/>
      <dgm:spPr/>
      <dgm:t>
        <a:bodyPr/>
        <a:lstStyle/>
        <a:p>
          <a:endParaRPr lang="en-US"/>
        </a:p>
      </dgm:t>
    </dgm:pt>
    <dgm:pt modelId="{47F43CBB-09B1-4BF4-8D67-B682D5A4F01D}">
      <dgm:prSet/>
      <dgm:spPr/>
      <dgm:t>
        <a:bodyPr/>
        <a:lstStyle/>
        <a:p>
          <a:r>
            <a:rPr lang="en-IE"/>
            <a:t>ISO19650 seeks to create a framework for these needs to be met</a:t>
          </a:r>
          <a:endParaRPr lang="en-US"/>
        </a:p>
      </dgm:t>
    </dgm:pt>
    <dgm:pt modelId="{93B879FE-90E9-49E1-B3CD-657FDD3BB08C}" type="parTrans" cxnId="{8D308DDF-3E44-499E-AD6F-620C8D29A72A}">
      <dgm:prSet/>
      <dgm:spPr/>
      <dgm:t>
        <a:bodyPr/>
        <a:lstStyle/>
        <a:p>
          <a:endParaRPr lang="en-US"/>
        </a:p>
      </dgm:t>
    </dgm:pt>
    <dgm:pt modelId="{382D786F-69B5-46D1-BEAB-0BC51646DDA3}" type="sibTrans" cxnId="{8D308DDF-3E44-499E-AD6F-620C8D29A72A}">
      <dgm:prSet/>
      <dgm:spPr/>
      <dgm:t>
        <a:bodyPr/>
        <a:lstStyle/>
        <a:p>
          <a:endParaRPr lang="en-US"/>
        </a:p>
      </dgm:t>
    </dgm:pt>
    <dgm:pt modelId="{7010069B-3FFA-47ED-B4C9-82B5DEB30472}" type="pres">
      <dgm:prSet presAssocID="{0BDA2B5D-6610-427A-8283-81BD9A0E41DD}" presName="root" presStyleCnt="0">
        <dgm:presLayoutVars>
          <dgm:dir/>
          <dgm:resizeHandles val="exact"/>
        </dgm:presLayoutVars>
      </dgm:prSet>
      <dgm:spPr/>
    </dgm:pt>
    <dgm:pt modelId="{CE37F6EC-A864-4BA3-8D18-AC1F02139EB4}" type="pres">
      <dgm:prSet presAssocID="{416E9768-FC09-49EF-A86A-7DDFB6B699BB}" presName="compNode" presStyleCnt="0"/>
      <dgm:spPr/>
    </dgm:pt>
    <dgm:pt modelId="{E0978B20-4C85-4B5B-8CB0-BCF6C7469BB6}" type="pres">
      <dgm:prSet presAssocID="{416E9768-FC09-49EF-A86A-7DDFB6B699BB}" presName="bgRect" presStyleLbl="bgShp" presStyleIdx="0" presStyleCnt="4"/>
      <dgm:spPr/>
    </dgm:pt>
    <dgm:pt modelId="{88E4F16B-2C6D-474C-B412-6DA85A265715}" type="pres">
      <dgm:prSet presAssocID="{416E9768-FC09-49EF-A86A-7DDFB6B699B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tical disc"/>
        </a:ext>
      </dgm:extLst>
    </dgm:pt>
    <dgm:pt modelId="{B494833A-434D-4ECA-8583-C2E73EE7CB32}" type="pres">
      <dgm:prSet presAssocID="{416E9768-FC09-49EF-A86A-7DDFB6B699BB}" presName="spaceRect" presStyleCnt="0"/>
      <dgm:spPr/>
    </dgm:pt>
    <dgm:pt modelId="{B2D795F4-5D46-4A60-A5B5-22B5C499560E}" type="pres">
      <dgm:prSet presAssocID="{416E9768-FC09-49EF-A86A-7DDFB6B699BB}" presName="parTx" presStyleLbl="revTx" presStyleIdx="0" presStyleCnt="5">
        <dgm:presLayoutVars>
          <dgm:chMax val="0"/>
          <dgm:chPref val="0"/>
        </dgm:presLayoutVars>
      </dgm:prSet>
      <dgm:spPr/>
    </dgm:pt>
    <dgm:pt modelId="{50151AE3-6E89-44F3-A8BC-DA731F8FF51B}" type="pres">
      <dgm:prSet presAssocID="{B1CCEEC0-69AE-4A0E-8D5C-6AF5B2FFDF9F}" presName="sibTrans" presStyleCnt="0"/>
      <dgm:spPr/>
    </dgm:pt>
    <dgm:pt modelId="{D147BC38-A69B-46CC-BF7F-FC357BE0EAF7}" type="pres">
      <dgm:prSet presAssocID="{29A3110C-0DF8-4487-88F1-88D71D57164F}" presName="compNode" presStyleCnt="0"/>
      <dgm:spPr/>
    </dgm:pt>
    <dgm:pt modelId="{879EBE81-8BFB-4380-AC2C-D1694AC5BD66}" type="pres">
      <dgm:prSet presAssocID="{29A3110C-0DF8-4487-88F1-88D71D57164F}" presName="bgRect" presStyleLbl="bgShp" presStyleIdx="1" presStyleCnt="4"/>
      <dgm:spPr/>
    </dgm:pt>
    <dgm:pt modelId="{775BA2DE-9099-4604-B4E8-90B8AAAA3E41}" type="pres">
      <dgm:prSet presAssocID="{29A3110C-0DF8-4487-88F1-88D71D571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dozer"/>
        </a:ext>
      </dgm:extLst>
    </dgm:pt>
    <dgm:pt modelId="{BB4C6DDA-94A7-468B-9978-D630EF4519C4}" type="pres">
      <dgm:prSet presAssocID="{29A3110C-0DF8-4487-88F1-88D71D57164F}" presName="spaceRect" presStyleCnt="0"/>
      <dgm:spPr/>
    </dgm:pt>
    <dgm:pt modelId="{1B8ECD63-362F-4728-B3AF-A8F4BFA8F4E6}" type="pres">
      <dgm:prSet presAssocID="{29A3110C-0DF8-4487-88F1-88D71D57164F}" presName="parTx" presStyleLbl="revTx" presStyleIdx="1" presStyleCnt="5">
        <dgm:presLayoutVars>
          <dgm:chMax val="0"/>
          <dgm:chPref val="0"/>
        </dgm:presLayoutVars>
      </dgm:prSet>
      <dgm:spPr/>
    </dgm:pt>
    <dgm:pt modelId="{7AD0011D-08BE-42C5-8E6B-86B1D457DB53}" type="pres">
      <dgm:prSet presAssocID="{29A3110C-0DF8-4487-88F1-88D71D57164F}" presName="desTx" presStyleLbl="revTx" presStyleIdx="2" presStyleCnt="5">
        <dgm:presLayoutVars/>
      </dgm:prSet>
      <dgm:spPr/>
    </dgm:pt>
    <dgm:pt modelId="{F1784CA5-7F51-4FDD-9CEE-4A0425BE3AE5}" type="pres">
      <dgm:prSet presAssocID="{AD8103BA-BBD1-4CDD-AC8A-FA38A2AE31F5}" presName="sibTrans" presStyleCnt="0"/>
      <dgm:spPr/>
    </dgm:pt>
    <dgm:pt modelId="{B65FF143-9D1D-4878-9EB9-3E4E6F665298}" type="pres">
      <dgm:prSet presAssocID="{B482B945-20A4-4DD2-A32F-831F36E8CCFE}" presName="compNode" presStyleCnt="0"/>
      <dgm:spPr/>
    </dgm:pt>
    <dgm:pt modelId="{A3DD217E-411C-4DED-B737-D58AA2E17969}" type="pres">
      <dgm:prSet presAssocID="{B482B945-20A4-4DD2-A32F-831F36E8CCFE}" presName="bgRect" presStyleLbl="bgShp" presStyleIdx="2" presStyleCnt="4"/>
      <dgm:spPr/>
    </dgm:pt>
    <dgm:pt modelId="{2BE7D298-DCA8-47A0-B76F-AF84B0B40D6A}" type="pres">
      <dgm:prSet presAssocID="{B482B945-20A4-4DD2-A32F-831F36E8CC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C956BFC-231C-4BB7-B535-BA36A2531B39}" type="pres">
      <dgm:prSet presAssocID="{B482B945-20A4-4DD2-A32F-831F36E8CCFE}" presName="spaceRect" presStyleCnt="0"/>
      <dgm:spPr/>
    </dgm:pt>
    <dgm:pt modelId="{A364B45C-A44E-48BA-812A-9F5426CEC954}" type="pres">
      <dgm:prSet presAssocID="{B482B945-20A4-4DD2-A32F-831F36E8CCFE}" presName="parTx" presStyleLbl="revTx" presStyleIdx="3" presStyleCnt="5">
        <dgm:presLayoutVars>
          <dgm:chMax val="0"/>
          <dgm:chPref val="0"/>
        </dgm:presLayoutVars>
      </dgm:prSet>
      <dgm:spPr/>
    </dgm:pt>
    <dgm:pt modelId="{8E632DC0-06DF-497C-9833-FABB7DDE2E64}" type="pres">
      <dgm:prSet presAssocID="{0D2C1F8D-8CFB-451D-8F94-5471D137E726}" presName="sibTrans" presStyleCnt="0"/>
      <dgm:spPr/>
    </dgm:pt>
    <dgm:pt modelId="{1AD2080E-804C-4B4A-B87A-21D001A0184A}" type="pres">
      <dgm:prSet presAssocID="{47F43CBB-09B1-4BF4-8D67-B682D5A4F01D}" presName="compNode" presStyleCnt="0"/>
      <dgm:spPr/>
    </dgm:pt>
    <dgm:pt modelId="{5BBFC6F7-49F7-49A1-988A-270872E4E552}" type="pres">
      <dgm:prSet presAssocID="{47F43CBB-09B1-4BF4-8D67-B682D5A4F01D}" presName="bgRect" presStyleLbl="bgShp" presStyleIdx="3" presStyleCnt="4"/>
      <dgm:spPr/>
    </dgm:pt>
    <dgm:pt modelId="{3F13418A-6B1E-4EC0-B9BC-25DA7FE29026}" type="pres">
      <dgm:prSet presAssocID="{47F43CBB-09B1-4BF4-8D67-B682D5A4F01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E28E4F9-4C6C-46FB-9129-F1011A8907EB}" type="pres">
      <dgm:prSet presAssocID="{47F43CBB-09B1-4BF4-8D67-B682D5A4F01D}" presName="spaceRect" presStyleCnt="0"/>
      <dgm:spPr/>
    </dgm:pt>
    <dgm:pt modelId="{E0BF252E-D623-4DCE-8DE0-3623C8FABBCA}" type="pres">
      <dgm:prSet presAssocID="{47F43CBB-09B1-4BF4-8D67-B682D5A4F01D}" presName="parTx" presStyleLbl="revTx" presStyleIdx="4" presStyleCnt="5">
        <dgm:presLayoutVars>
          <dgm:chMax val="0"/>
          <dgm:chPref val="0"/>
        </dgm:presLayoutVars>
      </dgm:prSet>
      <dgm:spPr/>
    </dgm:pt>
  </dgm:ptLst>
  <dgm:cxnLst>
    <dgm:cxn modelId="{0CF11E20-26E4-4F3F-B701-664802363B20}" type="presOf" srcId="{0BDA2B5D-6610-427A-8283-81BD9A0E41DD}" destId="{7010069B-3FFA-47ED-B4C9-82B5DEB30472}" srcOrd="0" destOrd="0" presId="urn:microsoft.com/office/officeart/2018/2/layout/IconVerticalSolidList"/>
    <dgm:cxn modelId="{DBBC1C48-799B-4ACA-9F6D-DDD2FEDD5773}" srcId="{0BDA2B5D-6610-427A-8283-81BD9A0E41DD}" destId="{29A3110C-0DF8-4487-88F1-88D71D57164F}" srcOrd="1" destOrd="0" parTransId="{EC20F4CC-0C76-4456-9FAA-C6A351099FAB}" sibTransId="{AD8103BA-BBD1-4CDD-AC8A-FA38A2AE31F5}"/>
    <dgm:cxn modelId="{501A786D-43BE-4BB6-ADAE-A8793B1455A5}" type="presOf" srcId="{809A3520-BE6F-4C3B-95A7-70ECCC8C326D}" destId="{7AD0011D-08BE-42C5-8E6B-86B1D457DB53}" srcOrd="0" destOrd="0" presId="urn:microsoft.com/office/officeart/2018/2/layout/IconVerticalSolidList"/>
    <dgm:cxn modelId="{942EED51-4E7F-4646-90F0-8CF67ABD5AE2}" srcId="{29A3110C-0DF8-4487-88F1-88D71D57164F}" destId="{809A3520-BE6F-4C3B-95A7-70ECCC8C326D}" srcOrd="0" destOrd="0" parTransId="{E234402B-DE09-4AE9-9782-701CE6E22853}" sibTransId="{9852344F-D55A-4E0F-9583-BAEEA2268F65}"/>
    <dgm:cxn modelId="{50EA0F7C-90D9-4F48-9F9B-6897A919E5A7}" type="presOf" srcId="{B482B945-20A4-4DD2-A32F-831F36E8CCFE}" destId="{A364B45C-A44E-48BA-812A-9F5426CEC954}" srcOrd="0" destOrd="0" presId="urn:microsoft.com/office/officeart/2018/2/layout/IconVerticalSolidList"/>
    <dgm:cxn modelId="{3F5B317E-8830-4451-B1F2-76C527EED2A4}" type="presOf" srcId="{29A3110C-0DF8-4487-88F1-88D71D57164F}" destId="{1B8ECD63-362F-4728-B3AF-A8F4BFA8F4E6}" srcOrd="0" destOrd="0" presId="urn:microsoft.com/office/officeart/2018/2/layout/IconVerticalSolidList"/>
    <dgm:cxn modelId="{15705FB2-2DB6-40C3-B279-0605DD1F862E}" srcId="{0BDA2B5D-6610-427A-8283-81BD9A0E41DD}" destId="{B482B945-20A4-4DD2-A32F-831F36E8CCFE}" srcOrd="2" destOrd="0" parTransId="{2B28FB67-602D-4CA4-8D7B-03A5C5B9AC0B}" sibTransId="{0D2C1F8D-8CFB-451D-8F94-5471D137E726}"/>
    <dgm:cxn modelId="{8D308DDF-3E44-499E-AD6F-620C8D29A72A}" srcId="{0BDA2B5D-6610-427A-8283-81BD9A0E41DD}" destId="{47F43CBB-09B1-4BF4-8D67-B682D5A4F01D}" srcOrd="3" destOrd="0" parTransId="{93B879FE-90E9-49E1-B3CD-657FDD3BB08C}" sibTransId="{382D786F-69B5-46D1-BEAB-0BC51646DDA3}"/>
    <dgm:cxn modelId="{F20F07E8-5163-455B-B1C3-0A31D0940E76}" srcId="{0BDA2B5D-6610-427A-8283-81BD9A0E41DD}" destId="{416E9768-FC09-49EF-A86A-7DDFB6B699BB}" srcOrd="0" destOrd="0" parTransId="{67E9E5AD-5585-4D09-9452-94B55D8265B0}" sibTransId="{B1CCEEC0-69AE-4A0E-8D5C-6AF5B2FFDF9F}"/>
    <dgm:cxn modelId="{7FDF83F3-A604-4FCD-BF8F-B24D5D2EAE51}" type="presOf" srcId="{47F43CBB-09B1-4BF4-8D67-B682D5A4F01D}" destId="{E0BF252E-D623-4DCE-8DE0-3623C8FABBCA}" srcOrd="0" destOrd="0" presId="urn:microsoft.com/office/officeart/2018/2/layout/IconVerticalSolidList"/>
    <dgm:cxn modelId="{83583EF6-E547-4C5D-B7C0-83C3A759FD5F}" type="presOf" srcId="{416E9768-FC09-49EF-A86A-7DDFB6B699BB}" destId="{B2D795F4-5D46-4A60-A5B5-22B5C499560E}" srcOrd="0" destOrd="0" presId="urn:microsoft.com/office/officeart/2018/2/layout/IconVerticalSolidList"/>
    <dgm:cxn modelId="{8EE44E7C-071C-481B-AF45-DD2DDEB72458}" type="presParOf" srcId="{7010069B-3FFA-47ED-B4C9-82B5DEB30472}" destId="{CE37F6EC-A864-4BA3-8D18-AC1F02139EB4}" srcOrd="0" destOrd="0" presId="urn:microsoft.com/office/officeart/2018/2/layout/IconVerticalSolidList"/>
    <dgm:cxn modelId="{C761A274-3D35-416E-BBC4-581A84F4B076}" type="presParOf" srcId="{CE37F6EC-A864-4BA3-8D18-AC1F02139EB4}" destId="{E0978B20-4C85-4B5B-8CB0-BCF6C7469BB6}" srcOrd="0" destOrd="0" presId="urn:microsoft.com/office/officeart/2018/2/layout/IconVerticalSolidList"/>
    <dgm:cxn modelId="{E88768AA-60E3-4064-B452-F27AA6742312}" type="presParOf" srcId="{CE37F6EC-A864-4BA3-8D18-AC1F02139EB4}" destId="{88E4F16B-2C6D-474C-B412-6DA85A265715}" srcOrd="1" destOrd="0" presId="urn:microsoft.com/office/officeart/2018/2/layout/IconVerticalSolidList"/>
    <dgm:cxn modelId="{DFCFD8A4-1F58-44DC-A516-527EEC696322}" type="presParOf" srcId="{CE37F6EC-A864-4BA3-8D18-AC1F02139EB4}" destId="{B494833A-434D-4ECA-8583-C2E73EE7CB32}" srcOrd="2" destOrd="0" presId="urn:microsoft.com/office/officeart/2018/2/layout/IconVerticalSolidList"/>
    <dgm:cxn modelId="{DF540E0E-7869-40C7-A9A2-10F2E34B69A4}" type="presParOf" srcId="{CE37F6EC-A864-4BA3-8D18-AC1F02139EB4}" destId="{B2D795F4-5D46-4A60-A5B5-22B5C499560E}" srcOrd="3" destOrd="0" presId="urn:microsoft.com/office/officeart/2018/2/layout/IconVerticalSolidList"/>
    <dgm:cxn modelId="{BA04B0A6-754C-431F-AA3B-B5C05CE747A6}" type="presParOf" srcId="{7010069B-3FFA-47ED-B4C9-82B5DEB30472}" destId="{50151AE3-6E89-44F3-A8BC-DA731F8FF51B}" srcOrd="1" destOrd="0" presId="urn:microsoft.com/office/officeart/2018/2/layout/IconVerticalSolidList"/>
    <dgm:cxn modelId="{20A34BD2-C6ED-4FB5-971E-3336099F24F7}" type="presParOf" srcId="{7010069B-3FFA-47ED-B4C9-82B5DEB30472}" destId="{D147BC38-A69B-46CC-BF7F-FC357BE0EAF7}" srcOrd="2" destOrd="0" presId="urn:microsoft.com/office/officeart/2018/2/layout/IconVerticalSolidList"/>
    <dgm:cxn modelId="{6E871201-61E9-4E77-B72E-39B9CAFC5220}" type="presParOf" srcId="{D147BC38-A69B-46CC-BF7F-FC357BE0EAF7}" destId="{879EBE81-8BFB-4380-AC2C-D1694AC5BD66}" srcOrd="0" destOrd="0" presId="urn:microsoft.com/office/officeart/2018/2/layout/IconVerticalSolidList"/>
    <dgm:cxn modelId="{D589990A-909E-45BB-AF8B-CA7AE8789CDD}" type="presParOf" srcId="{D147BC38-A69B-46CC-BF7F-FC357BE0EAF7}" destId="{775BA2DE-9099-4604-B4E8-90B8AAAA3E41}" srcOrd="1" destOrd="0" presId="urn:microsoft.com/office/officeart/2018/2/layout/IconVerticalSolidList"/>
    <dgm:cxn modelId="{15F96165-D6C1-4D54-A847-D7E0D80545A8}" type="presParOf" srcId="{D147BC38-A69B-46CC-BF7F-FC357BE0EAF7}" destId="{BB4C6DDA-94A7-468B-9978-D630EF4519C4}" srcOrd="2" destOrd="0" presId="urn:microsoft.com/office/officeart/2018/2/layout/IconVerticalSolidList"/>
    <dgm:cxn modelId="{24CFDBB7-F431-4453-A338-4361267DEDF7}" type="presParOf" srcId="{D147BC38-A69B-46CC-BF7F-FC357BE0EAF7}" destId="{1B8ECD63-362F-4728-B3AF-A8F4BFA8F4E6}" srcOrd="3" destOrd="0" presId="urn:microsoft.com/office/officeart/2018/2/layout/IconVerticalSolidList"/>
    <dgm:cxn modelId="{5B43D8E1-FA23-4AFC-BD94-9B1B31E06718}" type="presParOf" srcId="{D147BC38-A69B-46CC-BF7F-FC357BE0EAF7}" destId="{7AD0011D-08BE-42C5-8E6B-86B1D457DB53}" srcOrd="4" destOrd="0" presId="urn:microsoft.com/office/officeart/2018/2/layout/IconVerticalSolidList"/>
    <dgm:cxn modelId="{74547296-F7DF-4ED4-B276-5D720AFBCB71}" type="presParOf" srcId="{7010069B-3FFA-47ED-B4C9-82B5DEB30472}" destId="{F1784CA5-7F51-4FDD-9CEE-4A0425BE3AE5}" srcOrd="3" destOrd="0" presId="urn:microsoft.com/office/officeart/2018/2/layout/IconVerticalSolidList"/>
    <dgm:cxn modelId="{C4E6628B-AE32-49EF-9C7E-FA47762D7EDE}" type="presParOf" srcId="{7010069B-3FFA-47ED-B4C9-82B5DEB30472}" destId="{B65FF143-9D1D-4878-9EB9-3E4E6F665298}" srcOrd="4" destOrd="0" presId="urn:microsoft.com/office/officeart/2018/2/layout/IconVerticalSolidList"/>
    <dgm:cxn modelId="{1E31EA50-6D41-40DA-B238-4C6F1F5939A8}" type="presParOf" srcId="{B65FF143-9D1D-4878-9EB9-3E4E6F665298}" destId="{A3DD217E-411C-4DED-B737-D58AA2E17969}" srcOrd="0" destOrd="0" presId="urn:microsoft.com/office/officeart/2018/2/layout/IconVerticalSolidList"/>
    <dgm:cxn modelId="{D7AE596E-A0D0-467B-AFDE-335C4443D230}" type="presParOf" srcId="{B65FF143-9D1D-4878-9EB9-3E4E6F665298}" destId="{2BE7D298-DCA8-47A0-B76F-AF84B0B40D6A}" srcOrd="1" destOrd="0" presId="urn:microsoft.com/office/officeart/2018/2/layout/IconVerticalSolidList"/>
    <dgm:cxn modelId="{3AC56BF6-1C5A-43BB-A6C1-B1FD3C5072E0}" type="presParOf" srcId="{B65FF143-9D1D-4878-9EB9-3E4E6F665298}" destId="{1C956BFC-231C-4BB7-B535-BA36A2531B39}" srcOrd="2" destOrd="0" presId="urn:microsoft.com/office/officeart/2018/2/layout/IconVerticalSolidList"/>
    <dgm:cxn modelId="{8D592AD7-F74F-4E8E-B2C9-DD000724054C}" type="presParOf" srcId="{B65FF143-9D1D-4878-9EB9-3E4E6F665298}" destId="{A364B45C-A44E-48BA-812A-9F5426CEC954}" srcOrd="3" destOrd="0" presId="urn:microsoft.com/office/officeart/2018/2/layout/IconVerticalSolidList"/>
    <dgm:cxn modelId="{7F594AA4-9855-40BC-94AD-046AF50F10AF}" type="presParOf" srcId="{7010069B-3FFA-47ED-B4C9-82B5DEB30472}" destId="{8E632DC0-06DF-497C-9833-FABB7DDE2E64}" srcOrd="5" destOrd="0" presId="urn:microsoft.com/office/officeart/2018/2/layout/IconVerticalSolidList"/>
    <dgm:cxn modelId="{2E788E72-3F06-456A-8F35-18387F76B10D}" type="presParOf" srcId="{7010069B-3FFA-47ED-B4C9-82B5DEB30472}" destId="{1AD2080E-804C-4B4A-B87A-21D001A0184A}" srcOrd="6" destOrd="0" presId="urn:microsoft.com/office/officeart/2018/2/layout/IconVerticalSolidList"/>
    <dgm:cxn modelId="{A0338973-42C8-458D-BB93-6C4AA24DBCCD}" type="presParOf" srcId="{1AD2080E-804C-4B4A-B87A-21D001A0184A}" destId="{5BBFC6F7-49F7-49A1-988A-270872E4E552}" srcOrd="0" destOrd="0" presId="urn:microsoft.com/office/officeart/2018/2/layout/IconVerticalSolidList"/>
    <dgm:cxn modelId="{C3328625-332D-4BB2-9B26-5B147FEB677D}" type="presParOf" srcId="{1AD2080E-804C-4B4A-B87A-21D001A0184A}" destId="{3F13418A-6B1E-4EC0-B9BC-25DA7FE29026}" srcOrd="1" destOrd="0" presId="urn:microsoft.com/office/officeart/2018/2/layout/IconVerticalSolidList"/>
    <dgm:cxn modelId="{C47DD38C-085B-4158-81D1-67C87E05343B}" type="presParOf" srcId="{1AD2080E-804C-4B4A-B87A-21D001A0184A}" destId="{CE28E4F9-4C6C-46FB-9129-F1011A8907EB}" srcOrd="2" destOrd="0" presId="urn:microsoft.com/office/officeart/2018/2/layout/IconVerticalSolidList"/>
    <dgm:cxn modelId="{0D98641B-1771-4A77-B517-D3DD1C983DC9}" type="presParOf" srcId="{1AD2080E-804C-4B4A-B87A-21D001A0184A}" destId="{E0BF252E-D623-4DCE-8DE0-3623C8FABB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DCE20-F59E-410E-8DF3-AE32CE8ED104}">
      <dsp:nvSpPr>
        <dsp:cNvPr id="0" name=""/>
        <dsp:cNvSpPr/>
      </dsp:nvSpPr>
      <dsp:spPr>
        <a:xfrm>
          <a:off x="0" y="576"/>
          <a:ext cx="574468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A3E27-3AF2-4160-8DFB-F1AB7F2EBD6C}">
      <dsp:nvSpPr>
        <dsp:cNvPr id="0" name=""/>
        <dsp:cNvSpPr/>
      </dsp:nvSpPr>
      <dsp:spPr>
        <a:xfrm>
          <a:off x="408385" y="304334"/>
          <a:ext cx="742519" cy="7425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D3FEF5-E61F-463F-8F60-CC7673EB7755}">
      <dsp:nvSpPr>
        <dsp:cNvPr id="0" name=""/>
        <dsp:cNvSpPr/>
      </dsp:nvSpPr>
      <dsp:spPr>
        <a:xfrm>
          <a:off x="1559290" y="576"/>
          <a:ext cx="2585108"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1111250">
            <a:lnSpc>
              <a:spcPct val="90000"/>
            </a:lnSpc>
            <a:spcBef>
              <a:spcPct val="0"/>
            </a:spcBef>
            <a:spcAft>
              <a:spcPct val="35000"/>
            </a:spcAft>
            <a:buNone/>
          </a:pPr>
          <a:r>
            <a:rPr lang="en-US" sz="2500" kern="1200"/>
            <a:t>Building Data </a:t>
          </a:r>
        </a:p>
      </dsp:txBody>
      <dsp:txXfrm>
        <a:off x="1559290" y="576"/>
        <a:ext cx="2585108" cy="1350034"/>
      </dsp:txXfrm>
    </dsp:sp>
    <dsp:sp modelId="{80BA37DB-79EF-452D-ABEF-A4F97D9FDBE4}">
      <dsp:nvSpPr>
        <dsp:cNvPr id="0" name=""/>
        <dsp:cNvSpPr/>
      </dsp:nvSpPr>
      <dsp:spPr>
        <a:xfrm>
          <a:off x="4144398" y="576"/>
          <a:ext cx="1600286"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755650">
            <a:lnSpc>
              <a:spcPct val="90000"/>
            </a:lnSpc>
            <a:spcBef>
              <a:spcPct val="0"/>
            </a:spcBef>
            <a:spcAft>
              <a:spcPct val="35000"/>
            </a:spcAft>
            <a:buNone/>
          </a:pPr>
          <a:r>
            <a:rPr lang="en-US" sz="1700" kern="1200"/>
            <a:t>Design &amp; Specification</a:t>
          </a:r>
        </a:p>
      </dsp:txBody>
      <dsp:txXfrm>
        <a:off x="4144398" y="576"/>
        <a:ext cx="1600286" cy="1350034"/>
      </dsp:txXfrm>
    </dsp:sp>
    <dsp:sp modelId="{B43328EF-9F8F-4FD0-A884-26FC1980C201}">
      <dsp:nvSpPr>
        <dsp:cNvPr id="0" name=""/>
        <dsp:cNvSpPr/>
      </dsp:nvSpPr>
      <dsp:spPr>
        <a:xfrm>
          <a:off x="0" y="1688120"/>
          <a:ext cx="574468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FD45AE-EC89-4CE8-B916-A20D8214D0B1}">
      <dsp:nvSpPr>
        <dsp:cNvPr id="0" name=""/>
        <dsp:cNvSpPr/>
      </dsp:nvSpPr>
      <dsp:spPr>
        <a:xfrm>
          <a:off x="408385" y="1991878"/>
          <a:ext cx="742519" cy="7425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95CF04-3CA1-4352-8CC5-01F66CD929D8}">
      <dsp:nvSpPr>
        <dsp:cNvPr id="0" name=""/>
        <dsp:cNvSpPr/>
      </dsp:nvSpPr>
      <dsp:spPr>
        <a:xfrm>
          <a:off x="1559290" y="1688120"/>
          <a:ext cx="4185394"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1111250">
            <a:lnSpc>
              <a:spcPct val="90000"/>
            </a:lnSpc>
            <a:spcBef>
              <a:spcPct val="0"/>
            </a:spcBef>
            <a:spcAft>
              <a:spcPct val="35000"/>
            </a:spcAft>
            <a:buNone/>
          </a:pPr>
          <a:r>
            <a:rPr lang="en-US" sz="2500" kern="1200"/>
            <a:t>Construction Process &amp; Methodologies</a:t>
          </a:r>
        </a:p>
      </dsp:txBody>
      <dsp:txXfrm>
        <a:off x="1559290" y="1688120"/>
        <a:ext cx="4185394" cy="1350034"/>
      </dsp:txXfrm>
    </dsp:sp>
    <dsp:sp modelId="{951F773C-5DD7-4FDA-BA91-8273B1C562AB}">
      <dsp:nvSpPr>
        <dsp:cNvPr id="0" name=""/>
        <dsp:cNvSpPr/>
      </dsp:nvSpPr>
      <dsp:spPr>
        <a:xfrm>
          <a:off x="0" y="3375664"/>
          <a:ext cx="5744684" cy="135003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EBF40B-77CB-475B-9994-8329CECBB69E}">
      <dsp:nvSpPr>
        <dsp:cNvPr id="0" name=""/>
        <dsp:cNvSpPr/>
      </dsp:nvSpPr>
      <dsp:spPr>
        <a:xfrm>
          <a:off x="408385" y="3679422"/>
          <a:ext cx="742519" cy="7425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9993FA-1BE9-42FA-BA4C-21E21882A18B}">
      <dsp:nvSpPr>
        <dsp:cNvPr id="0" name=""/>
        <dsp:cNvSpPr/>
      </dsp:nvSpPr>
      <dsp:spPr>
        <a:xfrm>
          <a:off x="1559290" y="3375664"/>
          <a:ext cx="2585108"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1111250">
            <a:lnSpc>
              <a:spcPct val="90000"/>
            </a:lnSpc>
            <a:spcBef>
              <a:spcPct val="0"/>
            </a:spcBef>
            <a:spcAft>
              <a:spcPct val="35000"/>
            </a:spcAft>
            <a:buNone/>
          </a:pPr>
          <a:r>
            <a:rPr lang="en-US" sz="2500" kern="1200"/>
            <a:t>Communications</a:t>
          </a:r>
        </a:p>
      </dsp:txBody>
      <dsp:txXfrm>
        <a:off x="1559290" y="3375664"/>
        <a:ext cx="2585108" cy="1350034"/>
      </dsp:txXfrm>
    </dsp:sp>
    <dsp:sp modelId="{B08C651C-BA14-4041-A419-23E9184557CC}">
      <dsp:nvSpPr>
        <dsp:cNvPr id="0" name=""/>
        <dsp:cNvSpPr/>
      </dsp:nvSpPr>
      <dsp:spPr>
        <a:xfrm>
          <a:off x="4144398" y="3375664"/>
          <a:ext cx="1600286" cy="1350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879" tIns="142879" rIns="142879" bIns="142879" numCol="1" spcCol="1270" anchor="ctr" anchorCtr="0">
          <a:noAutofit/>
        </a:bodyPr>
        <a:lstStyle/>
        <a:p>
          <a:pPr marL="0" lvl="0" indent="0" algn="l" defTabSz="755650">
            <a:lnSpc>
              <a:spcPct val="90000"/>
            </a:lnSpc>
            <a:spcBef>
              <a:spcPct val="0"/>
            </a:spcBef>
            <a:spcAft>
              <a:spcPct val="35000"/>
            </a:spcAft>
            <a:buNone/>
          </a:pPr>
          <a:r>
            <a:rPr lang="en-US" sz="1700" kern="1200"/>
            <a:t>Digital, Analogue, Interpersonal</a:t>
          </a:r>
        </a:p>
      </dsp:txBody>
      <dsp:txXfrm>
        <a:off x="4144398" y="3375664"/>
        <a:ext cx="1600286" cy="1350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78B20-4C85-4B5B-8CB0-BCF6C7469BB6}">
      <dsp:nvSpPr>
        <dsp:cNvPr id="0" name=""/>
        <dsp:cNvSpPr/>
      </dsp:nvSpPr>
      <dsp:spPr>
        <a:xfrm>
          <a:off x="0" y="2447"/>
          <a:ext cx="6588691" cy="124038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4F16B-2C6D-474C-B412-6DA85A265715}">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D795F4-5D46-4A60-A5B5-22B5C499560E}">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666750">
            <a:lnSpc>
              <a:spcPct val="90000"/>
            </a:lnSpc>
            <a:spcBef>
              <a:spcPct val="0"/>
            </a:spcBef>
            <a:spcAft>
              <a:spcPct val="35000"/>
            </a:spcAft>
            <a:buNone/>
          </a:pPr>
          <a:r>
            <a:rPr lang="en-US" sz="1500" kern="1200"/>
            <a:t>Common Data Environment (CDE)</a:t>
          </a:r>
        </a:p>
      </dsp:txBody>
      <dsp:txXfrm>
        <a:off x="1432649" y="2447"/>
        <a:ext cx="5156041" cy="1240389"/>
      </dsp:txXfrm>
    </dsp:sp>
    <dsp:sp modelId="{879EBE81-8BFB-4380-AC2C-D1694AC5BD66}">
      <dsp:nvSpPr>
        <dsp:cNvPr id="0" name=""/>
        <dsp:cNvSpPr/>
      </dsp:nvSpPr>
      <dsp:spPr>
        <a:xfrm>
          <a:off x="0" y="1552933"/>
          <a:ext cx="6588691" cy="124038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BA2DE-9099-4604-B4E8-90B8AAAA3E41}">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8ECD63-362F-4728-B3AF-A8F4BFA8F4E6}">
      <dsp:nvSpPr>
        <dsp:cNvPr id="0" name=""/>
        <dsp:cNvSpPr/>
      </dsp:nvSpPr>
      <dsp:spPr>
        <a:xfrm>
          <a:off x="1432649" y="1552933"/>
          <a:ext cx="296491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666750">
            <a:lnSpc>
              <a:spcPct val="90000"/>
            </a:lnSpc>
            <a:spcBef>
              <a:spcPct val="0"/>
            </a:spcBef>
            <a:spcAft>
              <a:spcPct val="35000"/>
            </a:spcAft>
            <a:buNone/>
          </a:pPr>
          <a:r>
            <a:rPr lang="en-US" sz="1500" kern="1200"/>
            <a:t>Clear Understanding of the Client (Building Owner) Requirements for both the Build Project and Asset Management post construction</a:t>
          </a:r>
        </a:p>
      </dsp:txBody>
      <dsp:txXfrm>
        <a:off x="1432649" y="1552933"/>
        <a:ext cx="2964910" cy="1240389"/>
      </dsp:txXfrm>
    </dsp:sp>
    <dsp:sp modelId="{7AD0011D-08BE-42C5-8E6B-86B1D457DB53}">
      <dsp:nvSpPr>
        <dsp:cNvPr id="0" name=""/>
        <dsp:cNvSpPr/>
      </dsp:nvSpPr>
      <dsp:spPr>
        <a:xfrm>
          <a:off x="4397560" y="1552933"/>
          <a:ext cx="2191130"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488950">
            <a:lnSpc>
              <a:spcPct val="90000"/>
            </a:lnSpc>
            <a:spcBef>
              <a:spcPct val="0"/>
            </a:spcBef>
            <a:spcAft>
              <a:spcPct val="35000"/>
            </a:spcAft>
            <a:buNone/>
          </a:pPr>
          <a:r>
            <a:rPr lang="en-IE" sz="1100" kern="1200"/>
            <a:t>Client must clearly define their information needs before the project starts</a:t>
          </a:r>
          <a:endParaRPr lang="en-US" sz="1100" kern="1200"/>
        </a:p>
      </dsp:txBody>
      <dsp:txXfrm>
        <a:off x="4397560" y="1552933"/>
        <a:ext cx="2191130" cy="1240389"/>
      </dsp:txXfrm>
    </dsp:sp>
    <dsp:sp modelId="{A3DD217E-411C-4DED-B737-D58AA2E17969}">
      <dsp:nvSpPr>
        <dsp:cNvPr id="0" name=""/>
        <dsp:cNvSpPr/>
      </dsp:nvSpPr>
      <dsp:spPr>
        <a:xfrm>
          <a:off x="0" y="3103420"/>
          <a:ext cx="6588691" cy="124038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7D298-DCA8-47A0-B76F-AF84B0B40D6A}">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64B45C-A44E-48BA-812A-9F5426CEC954}">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666750">
            <a:lnSpc>
              <a:spcPct val="90000"/>
            </a:lnSpc>
            <a:spcBef>
              <a:spcPct val="0"/>
            </a:spcBef>
            <a:spcAft>
              <a:spcPct val="35000"/>
            </a:spcAft>
            <a:buNone/>
          </a:pPr>
          <a:r>
            <a:rPr lang="en-IE" sz="1500" kern="1200"/>
            <a:t>Supply Chain Must understand their part in ensuring the project meets both the Asset Requirements and the Information Requirements</a:t>
          </a:r>
          <a:endParaRPr lang="en-US" sz="1500" kern="1200"/>
        </a:p>
      </dsp:txBody>
      <dsp:txXfrm>
        <a:off x="1432649" y="3103420"/>
        <a:ext cx="5156041" cy="1240389"/>
      </dsp:txXfrm>
    </dsp:sp>
    <dsp:sp modelId="{5BBFC6F7-49F7-49A1-988A-270872E4E552}">
      <dsp:nvSpPr>
        <dsp:cNvPr id="0" name=""/>
        <dsp:cNvSpPr/>
      </dsp:nvSpPr>
      <dsp:spPr>
        <a:xfrm>
          <a:off x="0" y="4653906"/>
          <a:ext cx="6588691" cy="124038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3418A-6B1E-4EC0-B9BC-25DA7FE29026}">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F252E-D623-4DCE-8DE0-3623C8FABBCA}">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666750">
            <a:lnSpc>
              <a:spcPct val="90000"/>
            </a:lnSpc>
            <a:spcBef>
              <a:spcPct val="0"/>
            </a:spcBef>
            <a:spcAft>
              <a:spcPct val="35000"/>
            </a:spcAft>
            <a:buNone/>
          </a:pPr>
          <a:r>
            <a:rPr lang="en-IE" sz="1500" kern="1200"/>
            <a:t>ISO19650 seeks to create a framework for these needs to be met</a:t>
          </a:r>
          <a:endParaRPr lang="en-US" sz="1500" kern="1200"/>
        </a:p>
      </dsp:txBody>
      <dsp:txXfrm>
        <a:off x="1432649" y="4653906"/>
        <a:ext cx="5156041" cy="12403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9D08C-A27D-4038-BC85-3BCF7F645A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80E4C3EA-8BB2-4659-ADCB-5F4AA292F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FE4713CB-E845-4316-8164-3D952D9CDCA3}"/>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A43DE572-15A3-46DB-9796-353D5624E8A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22B5D8B-D66F-4F76-9B84-1425D1337CAC}"/>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3740595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7E70-8D66-4A88-8F91-FE940E577B02}"/>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292C3C5-AD6A-4FEE-A4C5-3A06C5D13A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AA11F8B-D647-4D68-8167-6A3C3EDBA8DB}"/>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16E9E1E9-352D-4505-80D0-75B8B9F4DF0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8580541D-DE8F-4DE8-8C23-C3CF58270CFF}"/>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3426139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FA71BD-105B-4DF1-8FB9-454F2E4766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13717974-FFE8-4C00-BD7D-BA37194A9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EC4BB3E-4665-4EE3-820D-A91951CE5C2E}"/>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E8D28DF8-FB14-49C6-B9F4-8FD43FF56439}"/>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1B9FB22-3475-45B4-93CE-07BE8E87C63C}"/>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139003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0B635-DD7C-49D1-AB61-2E70B1390AA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E596D87-4C06-48C8-BD01-3C1ADB635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4B077C7-39F5-447F-87E2-B3D0B0A8AFEE}"/>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010715F4-40FE-4B17-8050-8C7E80AE3EE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F471788-43D0-4915-A197-E2C8C6BC6826}"/>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14129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2A0B6-7703-498E-8888-21FCAFC032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58A67042-8C06-4986-83A2-62A87E8360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384F99-5169-4137-B7ED-C580BBEB9672}"/>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BA368454-3552-4B01-8AD1-63C4F18EF31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9BCA1B6-E0C2-4A16-ABF6-7517E393E125}"/>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4042688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3F063-51ED-47D3-AA2F-28B9F103F3FA}"/>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6A214A93-96B0-445F-ADE3-549DA590D4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3B7486B-551B-4614-BB82-B5C6F54024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45BD6078-22DC-463E-8AFC-AC5A2622F463}"/>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6" name="Footer Placeholder 5">
            <a:extLst>
              <a:ext uri="{FF2B5EF4-FFF2-40B4-BE49-F238E27FC236}">
                <a16:creationId xmlns:a16="http://schemas.microsoft.com/office/drawing/2014/main" id="{37F07D9B-5A93-4307-BEF5-D517DF0B1CEB}"/>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FC9D528-1571-41F0-A7DF-8DD874390B20}"/>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2768477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9891-CC41-4F8D-B2A9-B75FE3A8BA24}"/>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7D4C0D8-F5C9-47BB-B2AE-307272D3D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54EE3D-878C-436C-A181-89E65A96B4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9AC22838-E8A5-4641-9BBE-101C55C68C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D5E5D0-47C7-414B-9DF7-4C73166ABC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9638E35-A5A2-4E07-94C1-98DA74E2EE36}"/>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8" name="Footer Placeholder 7">
            <a:extLst>
              <a:ext uri="{FF2B5EF4-FFF2-40B4-BE49-F238E27FC236}">
                <a16:creationId xmlns:a16="http://schemas.microsoft.com/office/drawing/2014/main" id="{1DD5AC24-AAAE-4617-AEA3-33B1540A709F}"/>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BE301D73-CF66-4114-B758-D0857CF10171}"/>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4218305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50523-9529-4CC7-8628-9F6CF17482DD}"/>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22BC3B88-11DC-4C3D-8747-C91786155C2F}"/>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4" name="Footer Placeholder 3">
            <a:extLst>
              <a:ext uri="{FF2B5EF4-FFF2-40B4-BE49-F238E27FC236}">
                <a16:creationId xmlns:a16="http://schemas.microsoft.com/office/drawing/2014/main" id="{D4A2E034-75D3-4337-B85E-969E007F34E0}"/>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BBAD77B4-A6F6-40EB-A1A6-640989D21740}"/>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285618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B70FB6-2A7C-4524-8307-5603EA7743BD}"/>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3" name="Footer Placeholder 2">
            <a:extLst>
              <a:ext uri="{FF2B5EF4-FFF2-40B4-BE49-F238E27FC236}">
                <a16:creationId xmlns:a16="http://schemas.microsoft.com/office/drawing/2014/main" id="{DF207A3A-88A0-4BB7-B307-8CA75D52F7B4}"/>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AB210DDF-EF3D-4AFD-8C8F-BF5C1585740A}"/>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1217465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F449-2B2B-4346-8FE4-7111C7C7FD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0D225AD-3C84-4828-BD38-5C2E33F1C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928ABA16-EE30-47CB-A57B-3C95849B2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D3905-CCAE-4789-B110-193D022AE643}"/>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6" name="Footer Placeholder 5">
            <a:extLst>
              <a:ext uri="{FF2B5EF4-FFF2-40B4-BE49-F238E27FC236}">
                <a16:creationId xmlns:a16="http://schemas.microsoft.com/office/drawing/2014/main" id="{3786A75C-2EEF-4CD5-AF8F-B23351B1C2F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5BC3AAA-BFF0-4C12-9FE1-52E03BA310F7}"/>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1159143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7489-3A17-4DA8-95C5-8D2E9C3E00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47F74AF6-94FC-4021-A650-6FB8814AB3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DA8F7934-9AED-48BA-A495-B08DFB579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3E2C2-F0A5-434E-90ED-7DAB6DF95DA9}"/>
              </a:ext>
            </a:extLst>
          </p:cNvPr>
          <p:cNvSpPr>
            <a:spLocks noGrp="1"/>
          </p:cNvSpPr>
          <p:nvPr>
            <p:ph type="dt" sz="half" idx="10"/>
          </p:nvPr>
        </p:nvSpPr>
        <p:spPr/>
        <p:txBody>
          <a:bodyPr/>
          <a:lstStyle/>
          <a:p>
            <a:fld id="{7D70495B-7A61-4080-9994-D5D55B03E38C}" type="datetimeFigureOut">
              <a:rPr lang="en-IE" smtClean="0"/>
              <a:t>15/09/2021</a:t>
            </a:fld>
            <a:endParaRPr lang="en-IE"/>
          </a:p>
        </p:txBody>
      </p:sp>
      <p:sp>
        <p:nvSpPr>
          <p:cNvPr id="6" name="Footer Placeholder 5">
            <a:extLst>
              <a:ext uri="{FF2B5EF4-FFF2-40B4-BE49-F238E27FC236}">
                <a16:creationId xmlns:a16="http://schemas.microsoft.com/office/drawing/2014/main" id="{23800427-F84D-441F-8795-7E57AB493EF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30EB15C-29D2-4A41-99A1-8193DDCB8216}"/>
              </a:ext>
            </a:extLst>
          </p:cNvPr>
          <p:cNvSpPr>
            <a:spLocks noGrp="1"/>
          </p:cNvSpPr>
          <p:nvPr>
            <p:ph type="sldNum" sz="quarter" idx="12"/>
          </p:nvPr>
        </p:nvSpPr>
        <p:spPr/>
        <p:txBody>
          <a:bodyPr/>
          <a:lstStyle/>
          <a:p>
            <a:fld id="{2D654718-D21D-482B-BD28-1CB08A8F4630}" type="slidenum">
              <a:rPr lang="en-IE" smtClean="0"/>
              <a:t>‹#›</a:t>
            </a:fld>
            <a:endParaRPr lang="en-IE"/>
          </a:p>
        </p:txBody>
      </p:sp>
    </p:spTree>
    <p:extLst>
      <p:ext uri="{BB962C8B-B14F-4D97-AF65-F5344CB8AC3E}">
        <p14:creationId xmlns:p14="http://schemas.microsoft.com/office/powerpoint/2010/main" val="3507152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EB7F1A-EFDF-440E-8081-E3CAE548A8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BA988DDB-3C87-4915-8BE0-502841C611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E70DA34B-350A-4171-857A-4C83A12B36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70495B-7A61-4080-9994-D5D55B03E38C}" type="datetimeFigureOut">
              <a:rPr lang="en-IE" smtClean="0"/>
              <a:t>15/09/2021</a:t>
            </a:fld>
            <a:endParaRPr lang="en-IE"/>
          </a:p>
        </p:txBody>
      </p:sp>
      <p:sp>
        <p:nvSpPr>
          <p:cNvPr id="5" name="Footer Placeholder 4">
            <a:extLst>
              <a:ext uri="{FF2B5EF4-FFF2-40B4-BE49-F238E27FC236}">
                <a16:creationId xmlns:a16="http://schemas.microsoft.com/office/drawing/2014/main" id="{7DB0EFD0-B8A2-40BF-B389-A18C2E8D7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AB6D71FF-44F5-4D30-85F5-37E7D01E2F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654718-D21D-482B-BD28-1CB08A8F4630}" type="slidenum">
              <a:rPr lang="en-IE" smtClean="0"/>
              <a:t>‹#›</a:t>
            </a:fld>
            <a:endParaRPr lang="en-IE"/>
          </a:p>
        </p:txBody>
      </p:sp>
    </p:spTree>
    <p:extLst>
      <p:ext uri="{BB962C8B-B14F-4D97-AF65-F5344CB8AC3E}">
        <p14:creationId xmlns:p14="http://schemas.microsoft.com/office/powerpoint/2010/main" val="2683703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5B7FA69F-065C-456C-8E74-B85FF5C815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2DD78-07F6-44C4-A1B4-2115932E936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7200" i="0" dirty="0">
                <a:solidFill>
                  <a:srgbClr val="FFFFFF"/>
                </a:solidFill>
                <a:effectLst/>
                <a:latin typeface="Calibri" panose="020F0502020204030204" pitchFamily="34" charset="0"/>
              </a:rPr>
              <a:t>BIM - ISO 19650 Overview and Implementation</a:t>
            </a:r>
            <a:endParaRPr lang="en-IE" sz="7200" dirty="0">
              <a:solidFill>
                <a:srgbClr val="FFFFFF"/>
              </a:solidFill>
            </a:endParaRPr>
          </a:p>
        </p:txBody>
      </p:sp>
      <p:sp>
        <p:nvSpPr>
          <p:cNvPr id="3" name="Subtitle 2">
            <a:extLst>
              <a:ext uri="{FF2B5EF4-FFF2-40B4-BE49-F238E27FC236}">
                <a16:creationId xmlns:a16="http://schemas.microsoft.com/office/drawing/2014/main" id="{771E10ED-85E0-418A-9FE3-104C48BC214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E" dirty="0">
              <a:solidFill>
                <a:srgbClr val="FFFFFF"/>
              </a:solidFill>
            </a:endParaRPr>
          </a:p>
          <a:p>
            <a:r>
              <a:rPr lang="en-IE" dirty="0">
                <a:solidFill>
                  <a:srgbClr val="FFFFFF"/>
                </a:solidFill>
              </a:rPr>
              <a:t>Paul Vesey</a:t>
            </a:r>
          </a:p>
        </p:txBody>
      </p:sp>
    </p:spTree>
    <p:extLst>
      <p:ext uri="{BB962C8B-B14F-4D97-AF65-F5344CB8AC3E}">
        <p14:creationId xmlns:p14="http://schemas.microsoft.com/office/powerpoint/2010/main" val="196217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652327-EA75-4C01-A5A2-28D5E3AF9C9C}"/>
              </a:ext>
            </a:extLst>
          </p:cNvPr>
          <p:cNvSpPr>
            <a:spLocks noGrp="1"/>
          </p:cNvSpPr>
          <p:nvPr>
            <p:ph type="title"/>
          </p:nvPr>
        </p:nvSpPr>
        <p:spPr>
          <a:xfrm>
            <a:off x="804672" y="640080"/>
            <a:ext cx="3282696" cy="5257800"/>
          </a:xfrm>
        </p:spPr>
        <p:txBody>
          <a:bodyPr>
            <a:normAutofit/>
          </a:bodyPr>
          <a:lstStyle/>
          <a:p>
            <a:r>
              <a:rPr lang="en-US">
                <a:solidFill>
                  <a:schemeClr val="bg1"/>
                </a:solidFill>
              </a:rPr>
              <a:t>Key Features of BIM Process</a:t>
            </a:r>
            <a:endParaRPr lang="en-IE">
              <a:solidFill>
                <a:schemeClr val="bg1"/>
              </a:solidFill>
            </a:endParaRPr>
          </a:p>
        </p:txBody>
      </p:sp>
      <p:sp>
        <p:nvSpPr>
          <p:cNvPr id="3" name="Content Placeholder 2">
            <a:extLst>
              <a:ext uri="{FF2B5EF4-FFF2-40B4-BE49-F238E27FC236}">
                <a16:creationId xmlns:a16="http://schemas.microsoft.com/office/drawing/2014/main" id="{594E62D8-40DD-4CD1-B205-2686F1AE9A9F}"/>
              </a:ext>
            </a:extLst>
          </p:cNvPr>
          <p:cNvSpPr>
            <a:spLocks noGrp="1"/>
          </p:cNvSpPr>
          <p:nvPr>
            <p:ph idx="1"/>
          </p:nvPr>
        </p:nvSpPr>
        <p:spPr>
          <a:xfrm>
            <a:off x="5358384" y="640081"/>
            <a:ext cx="6024654" cy="5257800"/>
          </a:xfrm>
        </p:spPr>
        <p:txBody>
          <a:bodyPr anchor="ctr">
            <a:normAutofit/>
          </a:bodyPr>
          <a:lstStyle/>
          <a:p>
            <a:r>
              <a:rPr lang="en-US" sz="2400"/>
              <a:t>Detailed Documentation earlier in the project</a:t>
            </a:r>
          </a:p>
          <a:p>
            <a:r>
              <a:rPr lang="en-US" sz="2400"/>
              <a:t>Clash Detection carried out on Digital Models</a:t>
            </a:r>
          </a:p>
          <a:p>
            <a:r>
              <a:rPr lang="en-US" sz="2400"/>
              <a:t>Support Activities can be modelled earlier</a:t>
            </a:r>
          </a:p>
          <a:p>
            <a:pPr lvl="1"/>
            <a:r>
              <a:rPr lang="en-US" dirty="0"/>
              <a:t>Material Supply, Storage and Movement</a:t>
            </a:r>
          </a:p>
          <a:p>
            <a:pPr lvl="1"/>
            <a:r>
              <a:rPr lang="en-US" dirty="0"/>
              <a:t>Formwork</a:t>
            </a:r>
          </a:p>
          <a:p>
            <a:pPr lvl="1"/>
            <a:r>
              <a:rPr lang="en-US" dirty="0"/>
              <a:t>Health &amp; Safety</a:t>
            </a:r>
          </a:p>
          <a:p>
            <a:endParaRPr lang="en-US" sz="2400"/>
          </a:p>
          <a:p>
            <a:endParaRPr lang="en-IE" sz="2400"/>
          </a:p>
        </p:txBody>
      </p:sp>
    </p:spTree>
    <p:extLst>
      <p:ext uri="{BB962C8B-B14F-4D97-AF65-F5344CB8AC3E}">
        <p14:creationId xmlns:p14="http://schemas.microsoft.com/office/powerpoint/2010/main" val="633608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804672" y="640080"/>
            <a:ext cx="3282696" cy="5257800"/>
          </a:xfrm>
        </p:spPr>
        <p:txBody>
          <a:bodyPr>
            <a:normAutofit/>
          </a:bodyPr>
          <a:lstStyle/>
          <a:p>
            <a:r>
              <a:rPr lang="en-US">
                <a:solidFill>
                  <a:schemeClr val="bg1"/>
                </a:solidFill>
              </a:rPr>
              <a:t>How to Utilize BIM</a:t>
            </a:r>
            <a:endParaRPr lang="en-IE">
              <a:solidFill>
                <a:schemeClr val="bg1"/>
              </a:solidFill>
            </a:endParaRPr>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5358384" y="640081"/>
            <a:ext cx="6024654" cy="5257800"/>
          </a:xfrm>
        </p:spPr>
        <p:txBody>
          <a:bodyPr anchor="ctr">
            <a:normAutofit/>
          </a:bodyPr>
          <a:lstStyle/>
          <a:p>
            <a:r>
              <a:rPr lang="en-US" sz="2400"/>
              <a:t>Not Possible without Management Planning</a:t>
            </a:r>
          </a:p>
          <a:p>
            <a:r>
              <a:rPr lang="en-US" sz="2400"/>
              <a:t>Technology is not enough</a:t>
            </a:r>
          </a:p>
          <a:p>
            <a:r>
              <a:rPr lang="en-US" sz="2400"/>
              <a:t>Detailed Processes needed for BIM management and control</a:t>
            </a:r>
          </a:p>
        </p:txBody>
      </p:sp>
    </p:spTree>
    <p:extLst>
      <p:ext uri="{BB962C8B-B14F-4D97-AF65-F5344CB8AC3E}">
        <p14:creationId xmlns:p14="http://schemas.microsoft.com/office/powerpoint/2010/main" val="3132557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Key Features of BIM Project Delivery </a:t>
            </a:r>
            <a:endParaRPr lang="en-IE" sz="4800">
              <a:solidFill>
                <a:schemeClr val="bg1"/>
              </a:solidFill>
            </a:endParaRPr>
          </a:p>
        </p:txBody>
      </p:sp>
      <p:graphicFrame>
        <p:nvGraphicFramePr>
          <p:cNvPr id="5" name="Content Placeholder 2">
            <a:extLst>
              <a:ext uri="{FF2B5EF4-FFF2-40B4-BE49-F238E27FC236}">
                <a16:creationId xmlns:a16="http://schemas.microsoft.com/office/drawing/2014/main" id="{947AAF01-A43F-4DF0-81B7-AC83DB3EAC5B}"/>
              </a:ext>
            </a:extLst>
          </p:cNvPr>
          <p:cNvGraphicFramePr>
            <a:graphicFrameLocks noGrp="1"/>
          </p:cNvGraphicFramePr>
          <p:nvPr>
            <p:ph idx="1"/>
            <p:extLst>
              <p:ext uri="{D42A27DB-BD31-4B8C-83A1-F6EECF244321}">
                <p14:modId xmlns:p14="http://schemas.microsoft.com/office/powerpoint/2010/main" val="253326120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4612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4384039" y="365125"/>
            <a:ext cx="7164493" cy="1325563"/>
          </a:xfrm>
        </p:spPr>
        <p:txBody>
          <a:bodyPr>
            <a:normAutofit/>
          </a:bodyPr>
          <a:lstStyle/>
          <a:p>
            <a:r>
              <a:rPr lang="en-US"/>
              <a:t>ISO 19650	</a:t>
            </a:r>
            <a:endParaRPr lang="en-IE" dirty="0"/>
          </a:p>
        </p:txBody>
      </p:sp>
      <p:pic>
        <p:nvPicPr>
          <p:cNvPr id="6146" name="Picture 2" descr="International Organization for Standardization - Wikipedia">
            <a:extLst>
              <a:ext uri="{FF2B5EF4-FFF2-40B4-BE49-F238E27FC236}">
                <a16:creationId xmlns:a16="http://schemas.microsoft.com/office/drawing/2014/main" id="{F16123A4-B873-4ACA-9660-4B197241FD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1852819"/>
            <a:ext cx="3425957" cy="31518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4387515" y="2022601"/>
            <a:ext cx="7161017" cy="4154361"/>
          </a:xfrm>
        </p:spPr>
        <p:txBody>
          <a:bodyPr>
            <a:normAutofit/>
          </a:bodyPr>
          <a:lstStyle/>
          <a:p>
            <a:r>
              <a:rPr lang="en-US" sz="1700"/>
              <a:t>International Organization for Standardization</a:t>
            </a:r>
          </a:p>
          <a:p>
            <a:r>
              <a:rPr lang="en-US" sz="1700"/>
              <a:t>ISO19650 is a Global standard</a:t>
            </a:r>
          </a:p>
          <a:p>
            <a:r>
              <a:rPr lang="en-US" sz="1700"/>
              <a:t>Roots in the UK PAS/BS 1192 Standards</a:t>
            </a:r>
          </a:p>
          <a:p>
            <a:r>
              <a:rPr lang="en-US" sz="1700"/>
              <a:t>ISO19650- </a:t>
            </a:r>
            <a:r>
              <a:rPr lang="en-US" sz="1700" i="1"/>
              <a:t>Organization and digitization of information about buildings and civil engineering works, including building information modelling (BIM) — Information management using building information modelling</a:t>
            </a:r>
          </a:p>
          <a:p>
            <a:r>
              <a:rPr lang="en-US" sz="1700"/>
              <a:t>The standard is organized into several interdependent parts</a:t>
            </a:r>
          </a:p>
          <a:p>
            <a:pPr lvl="1"/>
            <a:r>
              <a:rPr lang="en-US" sz="1700"/>
              <a:t>ISO 19650-1:2018 — Part 1: Concepts and principles</a:t>
            </a:r>
          </a:p>
          <a:p>
            <a:pPr lvl="1"/>
            <a:r>
              <a:rPr lang="en-US" sz="1700"/>
              <a:t>ISO 19650-2:2018 — Part 2: Delivery phase of the assets</a:t>
            </a:r>
          </a:p>
          <a:p>
            <a:pPr lvl="1"/>
            <a:r>
              <a:rPr lang="en-US" sz="1700"/>
              <a:t>ISO 19650-3:2020 — Part 3: Operational phase of the assets</a:t>
            </a:r>
          </a:p>
          <a:p>
            <a:pPr lvl="1"/>
            <a:r>
              <a:rPr lang="en-US" sz="1700"/>
              <a:t>ISO 19650-5:2020 — Part 5: Security-minded approach to information management</a:t>
            </a:r>
          </a:p>
          <a:p>
            <a:pPr lvl="1"/>
            <a:endParaRPr lang="en-US" sz="1700"/>
          </a:p>
          <a:p>
            <a:endParaRPr lang="en-IE" sz="1700"/>
          </a:p>
        </p:txBody>
      </p:sp>
    </p:spTree>
    <p:extLst>
      <p:ext uri="{BB962C8B-B14F-4D97-AF65-F5344CB8AC3E}">
        <p14:creationId xmlns:p14="http://schemas.microsoft.com/office/powerpoint/2010/main" val="29934464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4384039" y="365125"/>
            <a:ext cx="7164493" cy="1325563"/>
          </a:xfrm>
        </p:spPr>
        <p:txBody>
          <a:bodyPr>
            <a:normAutofit/>
          </a:bodyPr>
          <a:lstStyle/>
          <a:p>
            <a:r>
              <a:rPr lang="en-US" dirty="0"/>
              <a:t>ISO 19650	</a:t>
            </a:r>
            <a:endParaRPr lang="en-IE" dirty="0"/>
          </a:p>
        </p:txBody>
      </p:sp>
      <p:pic>
        <p:nvPicPr>
          <p:cNvPr id="6146" name="Picture 2" descr="International Organization for Standardization - Wikipedia">
            <a:extLst>
              <a:ext uri="{FF2B5EF4-FFF2-40B4-BE49-F238E27FC236}">
                <a16:creationId xmlns:a16="http://schemas.microsoft.com/office/drawing/2014/main" id="{F16123A4-B873-4ACA-9660-4B197241FD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1852819"/>
            <a:ext cx="3425957" cy="31518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4387515" y="2022601"/>
            <a:ext cx="7161017" cy="4154361"/>
          </a:xfrm>
        </p:spPr>
        <p:txBody>
          <a:bodyPr>
            <a:normAutofit/>
          </a:bodyPr>
          <a:lstStyle/>
          <a:p>
            <a:r>
              <a:rPr lang="en-US" sz="2000"/>
              <a:t>The standards are not independent</a:t>
            </a:r>
          </a:p>
          <a:p>
            <a:r>
              <a:rPr lang="en-US" sz="2000"/>
              <a:t>They do not follow in sequence</a:t>
            </a:r>
          </a:p>
          <a:p>
            <a:r>
              <a:rPr lang="en-US" sz="2000"/>
              <a:t>Part 4 – Information Exchange is under development</a:t>
            </a:r>
          </a:p>
          <a:p>
            <a:pPr lvl="1"/>
            <a:r>
              <a:rPr lang="en-US" sz="2000"/>
              <a:t>PAS1192 Part 4 (COBie) is available</a:t>
            </a:r>
          </a:p>
          <a:p>
            <a:r>
              <a:rPr lang="en-US" sz="2000"/>
              <a:t>Part 6 – Health &amp; Safety unknown at this time</a:t>
            </a:r>
          </a:p>
          <a:p>
            <a:pPr lvl="1"/>
            <a:r>
              <a:rPr lang="en-US" sz="2000"/>
              <a:t>PAS1192 Part 6 is available</a:t>
            </a:r>
          </a:p>
          <a:p>
            <a:endParaRPr lang="en-US" sz="2000"/>
          </a:p>
          <a:p>
            <a:pPr lvl="1"/>
            <a:endParaRPr lang="en-US" sz="2000"/>
          </a:p>
          <a:p>
            <a:endParaRPr lang="en-IE" sz="2000"/>
          </a:p>
        </p:txBody>
      </p:sp>
    </p:spTree>
    <p:extLst>
      <p:ext uri="{BB962C8B-B14F-4D97-AF65-F5344CB8AC3E}">
        <p14:creationId xmlns:p14="http://schemas.microsoft.com/office/powerpoint/2010/main" val="187655159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4384039" y="365125"/>
            <a:ext cx="7164493" cy="1325563"/>
          </a:xfrm>
        </p:spPr>
        <p:txBody>
          <a:bodyPr>
            <a:normAutofit/>
          </a:bodyPr>
          <a:lstStyle/>
          <a:p>
            <a:r>
              <a:rPr lang="en-US" dirty="0"/>
              <a:t>ISO 19650	</a:t>
            </a:r>
            <a:endParaRPr lang="en-IE" dirty="0"/>
          </a:p>
        </p:txBody>
      </p:sp>
      <p:pic>
        <p:nvPicPr>
          <p:cNvPr id="6146" name="Picture 2" descr="International Organization for Standardization - Wikipedia">
            <a:extLst>
              <a:ext uri="{FF2B5EF4-FFF2-40B4-BE49-F238E27FC236}">
                <a16:creationId xmlns:a16="http://schemas.microsoft.com/office/drawing/2014/main" id="{F16123A4-B873-4ACA-9660-4B197241FD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 y="1852819"/>
            <a:ext cx="3425957" cy="31518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4387515" y="2022601"/>
            <a:ext cx="7161017" cy="4154361"/>
          </a:xfrm>
        </p:spPr>
        <p:txBody>
          <a:bodyPr>
            <a:normAutofit/>
          </a:bodyPr>
          <a:lstStyle/>
          <a:p>
            <a:r>
              <a:rPr lang="en-US" sz="2000"/>
              <a:t>This lecture will focus on:</a:t>
            </a:r>
          </a:p>
          <a:p>
            <a:pPr lvl="1"/>
            <a:r>
              <a:rPr lang="en-US" sz="2000"/>
              <a:t>ISO 19650-1:2018 — Part 1: Concepts and principles</a:t>
            </a:r>
          </a:p>
          <a:p>
            <a:pPr lvl="1"/>
            <a:r>
              <a:rPr lang="en-US" sz="2000"/>
              <a:t>ISO 19650-2:2018 — Part 2: Delivery phase of the assets</a:t>
            </a:r>
          </a:p>
          <a:p>
            <a:pPr lvl="1"/>
            <a:r>
              <a:rPr lang="en-US" sz="2000"/>
              <a:t>ISO 19650-3:2020 — Part 3: Operational phase of the assets</a:t>
            </a:r>
          </a:p>
          <a:p>
            <a:endParaRPr lang="en-US" sz="2000"/>
          </a:p>
          <a:p>
            <a:pPr marL="0" indent="0">
              <a:buNone/>
            </a:pPr>
            <a:endParaRPr lang="en-US" sz="2000"/>
          </a:p>
          <a:p>
            <a:endParaRPr lang="en-US" sz="2000"/>
          </a:p>
          <a:p>
            <a:pPr lvl="1"/>
            <a:endParaRPr lang="en-US" sz="2000"/>
          </a:p>
          <a:p>
            <a:endParaRPr lang="en-IE" sz="2000"/>
          </a:p>
        </p:txBody>
      </p:sp>
    </p:spTree>
    <p:extLst>
      <p:ext uri="{BB962C8B-B14F-4D97-AF65-F5344CB8AC3E}">
        <p14:creationId xmlns:p14="http://schemas.microsoft.com/office/powerpoint/2010/main" val="6962680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4384039" y="365125"/>
            <a:ext cx="7164493" cy="1325563"/>
          </a:xfrm>
        </p:spPr>
        <p:txBody>
          <a:bodyPr>
            <a:normAutofit/>
          </a:bodyPr>
          <a:lstStyle/>
          <a:p>
            <a:r>
              <a:rPr lang="en-IE" dirty="0"/>
              <a:t>ISO 19650 — Part 1: Concepts and principles</a:t>
            </a:r>
          </a:p>
        </p:txBody>
      </p:sp>
      <p:pic>
        <p:nvPicPr>
          <p:cNvPr id="5" name="Picture 4">
            <a:extLst>
              <a:ext uri="{FF2B5EF4-FFF2-40B4-BE49-F238E27FC236}">
                <a16:creationId xmlns:a16="http://schemas.microsoft.com/office/drawing/2014/main" id="{3F272E03-79E9-425E-80D7-707386C7F402}"/>
              </a:ext>
            </a:extLst>
          </p:cNvPr>
          <p:cNvPicPr>
            <a:picLocks noChangeAspect="1"/>
          </p:cNvPicPr>
          <p:nvPr/>
        </p:nvPicPr>
        <p:blipFill>
          <a:blip r:embed="rId2"/>
          <a:stretch>
            <a:fillRect/>
          </a:stretch>
        </p:blipFill>
        <p:spPr>
          <a:xfrm>
            <a:off x="480060" y="1007588"/>
            <a:ext cx="3425957" cy="4842342"/>
          </a:xfrm>
          <a:prstGeom prst="rect">
            <a:avLst/>
          </a:prstGeom>
        </p:spPr>
      </p:pic>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4387515" y="2022601"/>
            <a:ext cx="7161017" cy="4154361"/>
          </a:xfrm>
        </p:spPr>
        <p:txBody>
          <a:bodyPr>
            <a:normAutofit/>
          </a:bodyPr>
          <a:lstStyle/>
          <a:p>
            <a:r>
              <a:rPr lang="en-US" sz="2000"/>
              <a:t>Presents a framework for a common understanding</a:t>
            </a:r>
          </a:p>
          <a:p>
            <a:r>
              <a:rPr lang="en-US" sz="2000"/>
              <a:t>Defines the components of a BIM enabled project delivery platform</a:t>
            </a:r>
          </a:p>
          <a:p>
            <a:r>
              <a:rPr lang="en-US" sz="2000"/>
              <a:t>Defines some of the key tasks and undertakings of the Client, Main Contractor and Sub-contractors</a:t>
            </a:r>
            <a:endParaRPr lang="en-IE" sz="2000"/>
          </a:p>
        </p:txBody>
      </p:sp>
    </p:spTree>
    <p:extLst>
      <p:ext uri="{BB962C8B-B14F-4D97-AF65-F5344CB8AC3E}">
        <p14:creationId xmlns:p14="http://schemas.microsoft.com/office/powerpoint/2010/main" val="12240203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a:t>Key Terms: Common Data Environment (CDE)</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838200" y="5834396"/>
            <a:ext cx="10515600" cy="658479"/>
          </a:xfrm>
        </p:spPr>
        <p:txBody>
          <a:bodyPr>
            <a:normAutofit fontScale="85000" lnSpcReduction="20000"/>
          </a:bodyPr>
          <a:lstStyle/>
          <a:p>
            <a:r>
              <a:rPr lang="en-IE"/>
              <a:t>https://bimportal.scottishfuturestrust.org.uk/level2/stage/1/task/2/determine-the-info-management-cde-strategy</a:t>
            </a:r>
            <a:endParaRPr lang="en-IE" dirty="0"/>
          </a:p>
        </p:txBody>
      </p:sp>
      <p:pic>
        <p:nvPicPr>
          <p:cNvPr id="7170" name="Picture 2">
            <a:extLst>
              <a:ext uri="{FF2B5EF4-FFF2-40B4-BE49-F238E27FC236}">
                <a16:creationId xmlns:a16="http://schemas.microsoft.com/office/drawing/2014/main" id="{EEC47915-3D52-4916-B0D8-07F433104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4232" y="1368125"/>
            <a:ext cx="7023214" cy="3991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305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04D03-9545-40CA-BFF7-290BCD1D76E6}"/>
              </a:ext>
            </a:extLst>
          </p:cNvPr>
          <p:cNvSpPr>
            <a:spLocks noGrp="1"/>
          </p:cNvSpPr>
          <p:nvPr>
            <p:ph type="title"/>
          </p:nvPr>
        </p:nvSpPr>
        <p:spPr/>
        <p:txBody>
          <a:bodyPr/>
          <a:lstStyle/>
          <a:p>
            <a:r>
              <a:rPr lang="en-US"/>
              <a:t>CDE Examples:</a:t>
            </a:r>
            <a:endParaRPr lang="en-IE" dirty="0"/>
          </a:p>
        </p:txBody>
      </p:sp>
      <p:sp>
        <p:nvSpPr>
          <p:cNvPr id="3" name="Content Placeholder 2">
            <a:extLst>
              <a:ext uri="{FF2B5EF4-FFF2-40B4-BE49-F238E27FC236}">
                <a16:creationId xmlns:a16="http://schemas.microsoft.com/office/drawing/2014/main" id="{0FDC8E03-61FA-41D0-AD39-16AB2FED42C5}"/>
              </a:ext>
            </a:extLst>
          </p:cNvPr>
          <p:cNvSpPr>
            <a:spLocks noGrp="1"/>
          </p:cNvSpPr>
          <p:nvPr>
            <p:ph idx="1"/>
          </p:nvPr>
        </p:nvSpPr>
        <p:spPr/>
        <p:txBody>
          <a:bodyPr/>
          <a:lstStyle/>
          <a:p>
            <a:endParaRPr lang="en-IE" dirty="0"/>
          </a:p>
        </p:txBody>
      </p:sp>
      <p:pic>
        <p:nvPicPr>
          <p:cNvPr id="1028" name="Picture 4" descr="Evercam&amp;#39;s Autodesk BIM 360 Partner Card | Evercam Construction Cameras">
            <a:extLst>
              <a:ext uri="{FF2B5EF4-FFF2-40B4-BE49-F238E27FC236}">
                <a16:creationId xmlns:a16="http://schemas.microsoft.com/office/drawing/2014/main" id="{D7290DA4-E578-48DD-988E-9EAAA0CB0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618" y="1366693"/>
            <a:ext cx="3686463" cy="2764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ite and 3D Repo join forces to streamline BIM file management | BIM+">
            <a:extLst>
              <a:ext uri="{FF2B5EF4-FFF2-40B4-BE49-F238E27FC236}">
                <a16:creationId xmlns:a16="http://schemas.microsoft.com/office/drawing/2014/main" id="{E2CC3C86-0DA3-4BAE-BE60-A1688557C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229" y="3796750"/>
            <a:ext cx="4078305" cy="25952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nProject BIM 10.4: digital construction project management with 3D  building model viewer (IFC)">
            <a:extLst>
              <a:ext uri="{FF2B5EF4-FFF2-40B4-BE49-F238E27FC236}">
                <a16:creationId xmlns:a16="http://schemas.microsoft.com/office/drawing/2014/main" id="{45DE22BE-E30D-400C-B446-D457F863C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424" y="681037"/>
            <a:ext cx="3578435" cy="17416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ocurement in the Construction Industry – an Asite Webinar">
            <a:extLst>
              <a:ext uri="{FF2B5EF4-FFF2-40B4-BE49-F238E27FC236}">
                <a16:creationId xmlns:a16="http://schemas.microsoft.com/office/drawing/2014/main" id="{BB73DD5C-FEEE-4374-B1A2-8975EF30DA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8229" y="2749116"/>
            <a:ext cx="3620656" cy="8325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IM 360 Project Management Update - June 10, 2019 - BIM 360 Release Notes">
            <a:extLst>
              <a:ext uri="{FF2B5EF4-FFF2-40B4-BE49-F238E27FC236}">
                <a16:creationId xmlns:a16="http://schemas.microsoft.com/office/drawing/2014/main" id="{1ADAEAFF-FC11-4493-8EC4-CA130CF21D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618" y="3429000"/>
            <a:ext cx="4907915" cy="2485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334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a:t>Document Workflow</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9AE4083D-8C3F-47E6-9D87-8CECEC26EDD5}"/>
              </a:ext>
            </a:extLst>
          </p:cNvPr>
          <p:cNvPicPr>
            <a:picLocks noChangeAspect="1"/>
          </p:cNvPicPr>
          <p:nvPr/>
        </p:nvPicPr>
        <p:blipFill>
          <a:blip r:embed="rId2"/>
          <a:stretch>
            <a:fillRect/>
          </a:stretch>
        </p:blipFill>
        <p:spPr>
          <a:xfrm>
            <a:off x="838200" y="1571914"/>
            <a:ext cx="10712116" cy="4799584"/>
          </a:xfrm>
          <a:prstGeom prst="rect">
            <a:avLst/>
          </a:prstGeom>
        </p:spPr>
      </p:pic>
    </p:spTree>
    <p:extLst>
      <p:ext uri="{BB962C8B-B14F-4D97-AF65-F5344CB8AC3E}">
        <p14:creationId xmlns:p14="http://schemas.microsoft.com/office/powerpoint/2010/main" val="394049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CB2F8-8144-4036-A425-07B9B3EF521E}"/>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BIM - Process or Technology?</a:t>
            </a:r>
          </a:p>
        </p:txBody>
      </p:sp>
      <p:pic>
        <p:nvPicPr>
          <p:cNvPr id="4" name="Picture 3">
            <a:extLst>
              <a:ext uri="{FF2B5EF4-FFF2-40B4-BE49-F238E27FC236}">
                <a16:creationId xmlns:a16="http://schemas.microsoft.com/office/drawing/2014/main" id="{315343DC-5544-4347-B852-1245DF4D96EB}"/>
              </a:ext>
            </a:extLst>
          </p:cNvPr>
          <p:cNvPicPr>
            <a:picLocks noChangeAspect="1"/>
          </p:cNvPicPr>
          <p:nvPr/>
        </p:nvPicPr>
        <p:blipFill rotWithShape="1">
          <a:blip r:embed="rId2"/>
          <a:srcRect t="6092" r="3" b="3"/>
          <a:stretch/>
        </p:blipFill>
        <p:spPr>
          <a:xfrm>
            <a:off x="841248" y="2516777"/>
            <a:ext cx="6236208" cy="3660185"/>
          </a:xfrm>
          <a:prstGeom prst="rect">
            <a:avLst/>
          </a:prstGeom>
        </p:spPr>
      </p:pic>
      <p:sp>
        <p:nvSpPr>
          <p:cNvPr id="8" name="TextBox 7">
            <a:extLst>
              <a:ext uri="{FF2B5EF4-FFF2-40B4-BE49-F238E27FC236}">
                <a16:creationId xmlns:a16="http://schemas.microsoft.com/office/drawing/2014/main" id="{DBD2C257-011A-41B1-96BF-DC7B3255F00C}"/>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a:lnSpc>
                <a:spcPct val="90000"/>
              </a:lnSpc>
              <a:spcAft>
                <a:spcPts val="600"/>
              </a:spcAft>
            </a:pPr>
            <a:r>
              <a:rPr lang="en-US" sz="4000" dirty="0"/>
              <a:t>BIM is a Technology Enabled Process</a:t>
            </a:r>
          </a:p>
        </p:txBody>
      </p:sp>
    </p:spTree>
    <p:extLst>
      <p:ext uri="{BB962C8B-B14F-4D97-AF65-F5344CB8AC3E}">
        <p14:creationId xmlns:p14="http://schemas.microsoft.com/office/powerpoint/2010/main" val="3964763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a:t>Key Terms: Organizational Information Requirements (OIR)</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normAutofit fontScale="92500" lnSpcReduction="10000"/>
          </a:bodyPr>
          <a:lstStyle/>
          <a:p>
            <a:r>
              <a:rPr lang="en-US"/>
              <a:t>OIR explain the information needed to answer or inform high-level strategic objectives within the appointing party. These requirements can arise for a variety of reasons, including:</a:t>
            </a:r>
          </a:p>
          <a:p>
            <a:pPr lvl="1"/>
            <a:r>
              <a:rPr lang="en-US"/>
              <a:t>strategic business operation </a:t>
            </a:r>
          </a:p>
          <a:p>
            <a:pPr lvl="1"/>
            <a:r>
              <a:rPr lang="en-US"/>
              <a:t>strategic asset management </a:t>
            </a:r>
          </a:p>
          <a:p>
            <a:pPr lvl="1"/>
            <a:r>
              <a:rPr lang="en-US"/>
              <a:t>portfolio planning </a:t>
            </a:r>
          </a:p>
          <a:p>
            <a:pPr lvl="1"/>
            <a:r>
              <a:rPr lang="en-US"/>
              <a:t>regulatory duties or </a:t>
            </a:r>
          </a:p>
          <a:p>
            <a:pPr lvl="1"/>
            <a:r>
              <a:rPr lang="en-US"/>
              <a:t>policy-making.</a:t>
            </a:r>
          </a:p>
          <a:p>
            <a:r>
              <a:rPr lang="en-US"/>
              <a:t>OIR can exist for reasons other than asset management, for example in relation to submitting annual financial accounts. These OIR are not considered further in this document.</a:t>
            </a:r>
          </a:p>
          <a:p>
            <a:r>
              <a:rPr lang="en-US" b="1"/>
              <a:t>Produced by the Client/Employer</a:t>
            </a:r>
            <a:endParaRPr lang="en-US" b="1" dirty="0"/>
          </a:p>
        </p:txBody>
      </p:sp>
    </p:spTree>
    <p:extLst>
      <p:ext uri="{BB962C8B-B14F-4D97-AF65-F5344CB8AC3E}">
        <p14:creationId xmlns:p14="http://schemas.microsoft.com/office/powerpoint/2010/main" val="3611313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Asset Information Requirements (AIR)</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normAutofit fontScale="70000" lnSpcReduction="20000"/>
          </a:bodyPr>
          <a:lstStyle/>
          <a:p>
            <a:r>
              <a:rPr lang="en-US" dirty="0"/>
              <a:t>AIR set out managerial, commercial and technical aspects of producing asset information. The managerial and commercial aspects should include the information standard and the production methods and procedures to be implemented by the delivery team.</a:t>
            </a:r>
          </a:p>
          <a:p>
            <a:r>
              <a:rPr lang="en-US" dirty="0"/>
              <a:t>The technical aspects of the AIR specify those detailed pieces of information needed to answer the asset-related OIR. These requirements should be expressed in such a way that they can be incorporated into asset management appointments to support organizational decision-making.</a:t>
            </a:r>
          </a:p>
          <a:p>
            <a:r>
              <a:rPr lang="en-US" dirty="0"/>
              <a:t>A set of AIR should be prepared in response to each trigger event during asset operation and where appropriate should also refer to security requirements.</a:t>
            </a:r>
          </a:p>
          <a:p>
            <a:r>
              <a:rPr lang="en-US" dirty="0"/>
              <a:t>Where there is a supply chain, the AIR received by a lead appointed party can be sub-divided and passed on in any of its own appointments. AIR received by a lead appointed party can be augmented with its own information requirements.</a:t>
            </a:r>
          </a:p>
          <a:p>
            <a:r>
              <a:rPr lang="en-US" dirty="0"/>
              <a:t>Across an asset management strategy and plan there can exist several different appointments. The AIR from all these should form a single coherent and coordinated set of information requirements, sufficient to address all the asset-related OIR.</a:t>
            </a:r>
          </a:p>
          <a:p>
            <a:r>
              <a:rPr lang="en-US" b="1" dirty="0"/>
              <a:t>Initially produced by the Employer or a Consultant, on behalf of the Employer</a:t>
            </a:r>
          </a:p>
          <a:p>
            <a:r>
              <a:rPr lang="en-US" b="1" dirty="0"/>
              <a:t>Then produced by the Main Contractor for Subcontractors to respond to.</a:t>
            </a:r>
            <a:endParaRPr lang="en-IE" b="1" dirty="0"/>
          </a:p>
        </p:txBody>
      </p:sp>
    </p:spTree>
    <p:extLst>
      <p:ext uri="{BB962C8B-B14F-4D97-AF65-F5344CB8AC3E}">
        <p14:creationId xmlns:p14="http://schemas.microsoft.com/office/powerpoint/2010/main" val="2071352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Project Information Requirements (PIR)</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normAutofit lnSpcReduction="10000"/>
          </a:bodyPr>
          <a:lstStyle/>
          <a:p>
            <a:r>
              <a:rPr lang="en-US" dirty="0"/>
              <a:t>PIR explain the information needed to answer or inform high-level strategic objectives within the appointing party in relation to a particular built asset project. PIR are identified from both the project management process and the asset management process.</a:t>
            </a:r>
          </a:p>
          <a:p>
            <a:r>
              <a:rPr lang="en-US" dirty="0"/>
              <a:t>A set of information requirements should be prepared for each of the appointing party’s key decision points during the project.</a:t>
            </a:r>
          </a:p>
          <a:p>
            <a:r>
              <a:rPr lang="en-US" dirty="0"/>
              <a:t>Repeat clients may develop a generic set of PIR that can be adopted, with or without amendment, on all of their projects.</a:t>
            </a:r>
          </a:p>
          <a:p>
            <a:r>
              <a:rPr lang="en-US" b="1" dirty="0"/>
              <a:t>Produced by the Employer, contains project performance information, such as progress reports, project financial information, completion dates, as well as asset information.</a:t>
            </a:r>
          </a:p>
        </p:txBody>
      </p:sp>
    </p:spTree>
    <p:extLst>
      <p:ext uri="{BB962C8B-B14F-4D97-AF65-F5344CB8AC3E}">
        <p14:creationId xmlns:p14="http://schemas.microsoft.com/office/powerpoint/2010/main" val="1071729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Exchange Information Requirements (EIR)</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normAutofit fontScale="62500" lnSpcReduction="20000"/>
          </a:bodyPr>
          <a:lstStyle/>
          <a:p>
            <a:r>
              <a:rPr lang="en-US" dirty="0"/>
              <a:t>EIR set out managerial, commercial and technical aspects of producing project information. The managerial and commercial aspects should include the information standard and the production methods and procedures to be implemented by the delivery team.</a:t>
            </a:r>
          </a:p>
          <a:p>
            <a:r>
              <a:rPr lang="en-US" dirty="0"/>
              <a:t>The technical aspects of the EIR should specify those detailed pieces of information needed to answer the PIR. These requirements should be expressed in such a way that they can be incorporated into project-related appointments. EIR should normally align with trigger events representing the completion of some or all project stages.</a:t>
            </a:r>
          </a:p>
          <a:p>
            <a:r>
              <a:rPr lang="en-US" dirty="0"/>
              <a:t>EIR should be identified wherever appointments are being established. In particular, EIR received by a lead appointed party can be sub-divided and passed on in any of its own appointments, and so on along the supply chain. EIR received by appointed parties, including lead appointed parties, can be augmented with their own EIR. Some of the EIR can be passed to their own appointed parties, particularly where information exchange within a delivery team is necessary and this information is not to be exchanged with the appointing party.</a:t>
            </a:r>
          </a:p>
          <a:p>
            <a:r>
              <a:rPr lang="en-US" dirty="0"/>
              <a:t>Across a project there can exist several different appointments. The EIR from all these appointments should form a single coherent and coordinated set of information requirements, sufficient to address all the PIR.</a:t>
            </a:r>
          </a:p>
          <a:p>
            <a:r>
              <a:rPr lang="en-US" b="1" dirty="0"/>
              <a:t>Produced by the employer, the EIR establishes the technical criteria for Project and Asset information to be transmitted.</a:t>
            </a:r>
            <a:endParaRPr lang="en-IE" b="1" dirty="0"/>
          </a:p>
        </p:txBody>
      </p:sp>
    </p:spTree>
    <p:extLst>
      <p:ext uri="{BB962C8B-B14F-4D97-AF65-F5344CB8AC3E}">
        <p14:creationId xmlns:p14="http://schemas.microsoft.com/office/powerpoint/2010/main" val="2143934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Asset Information Model (AIM)</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r>
              <a:rPr lang="en-US" dirty="0"/>
              <a:t>The AIM supports the strategic and day-to-day asset management processes established by the appointing party. It can also provide information at the start of the project delivery process. For example, the AIM can contain equipment registers, cumulative maintenance costs, records of installation and maintenance dates, property ownership details and other details that the appointing party regards as valuable and wishes to manage in a systematic way.</a:t>
            </a:r>
          </a:p>
          <a:p>
            <a:r>
              <a:rPr lang="en-US" b="1" dirty="0"/>
              <a:t>Produced by the Main Contractor in response to the Asset Information Requirements (AIR). Format of the data in accordance with the Exchange Information Requirements (EIR)</a:t>
            </a:r>
          </a:p>
        </p:txBody>
      </p:sp>
    </p:spTree>
    <p:extLst>
      <p:ext uri="{BB962C8B-B14F-4D97-AF65-F5344CB8AC3E}">
        <p14:creationId xmlns:p14="http://schemas.microsoft.com/office/powerpoint/2010/main" val="263349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a:t>Key Terms: Project Information Model (PIM)</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r>
              <a:rPr lang="en-US"/>
              <a:t>The PIM supports the delivery of the project and contributes to the AIM to support asset management activities. The PIM should also be stored to provide a long-term archive of the project and for auditing purposes. For example, the PIM can contain details of project geometry, location of equipment, performance requirements during project design, method of construction, scheduling, costing and details of installed systems, components and equipment, including maintenance requirements, during project construction.</a:t>
            </a:r>
          </a:p>
          <a:p>
            <a:r>
              <a:rPr lang="en-US" b="1"/>
              <a:t>Produced by the Main contractor with contributions from sub-contractors; best known as the Building Model. </a:t>
            </a:r>
            <a:endParaRPr lang="en-US" b="1" dirty="0"/>
          </a:p>
        </p:txBody>
      </p:sp>
    </p:spTree>
    <p:extLst>
      <p:ext uri="{BB962C8B-B14F-4D97-AF65-F5344CB8AC3E}">
        <p14:creationId xmlns:p14="http://schemas.microsoft.com/office/powerpoint/2010/main" val="1680330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endParaRPr lang="en-IE"/>
          </a:p>
        </p:txBody>
      </p:sp>
      <p:pic>
        <p:nvPicPr>
          <p:cNvPr id="9" name="Picture 8">
            <a:extLst>
              <a:ext uri="{FF2B5EF4-FFF2-40B4-BE49-F238E27FC236}">
                <a16:creationId xmlns:a16="http://schemas.microsoft.com/office/drawing/2014/main" id="{608282E0-6F1A-4032-BE6B-9C705DD4D5B5}"/>
              </a:ext>
            </a:extLst>
          </p:cNvPr>
          <p:cNvPicPr>
            <a:picLocks noChangeAspect="1"/>
          </p:cNvPicPr>
          <p:nvPr/>
        </p:nvPicPr>
        <p:blipFill>
          <a:blip r:embed="rId2"/>
          <a:stretch>
            <a:fillRect/>
          </a:stretch>
        </p:blipFill>
        <p:spPr>
          <a:xfrm rot="16200000">
            <a:off x="2699085" y="-1125276"/>
            <a:ext cx="6019472" cy="9108552"/>
          </a:xfrm>
          <a:prstGeom prst="rect">
            <a:avLst/>
          </a:prstGeom>
        </p:spPr>
      </p:pic>
      <p:pic>
        <p:nvPicPr>
          <p:cNvPr id="7" name="Picture 6">
            <a:extLst>
              <a:ext uri="{FF2B5EF4-FFF2-40B4-BE49-F238E27FC236}">
                <a16:creationId xmlns:a16="http://schemas.microsoft.com/office/drawing/2014/main" id="{C1BA32A0-53AF-4404-8512-EC30A93B2E88}"/>
              </a:ext>
            </a:extLst>
          </p:cNvPr>
          <p:cNvPicPr>
            <a:picLocks noChangeAspect="1"/>
          </p:cNvPicPr>
          <p:nvPr/>
        </p:nvPicPr>
        <p:blipFill>
          <a:blip r:embed="rId3"/>
          <a:stretch>
            <a:fillRect/>
          </a:stretch>
        </p:blipFill>
        <p:spPr>
          <a:xfrm>
            <a:off x="8029575" y="4479299"/>
            <a:ext cx="4162425" cy="1906660"/>
          </a:xfrm>
          <a:prstGeom prst="rect">
            <a:avLst/>
          </a:prstGeom>
        </p:spPr>
      </p:pic>
    </p:spTree>
    <p:extLst>
      <p:ext uri="{BB962C8B-B14F-4D97-AF65-F5344CB8AC3E}">
        <p14:creationId xmlns:p14="http://schemas.microsoft.com/office/powerpoint/2010/main" val="981323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4384039" y="365125"/>
            <a:ext cx="7164493" cy="1325563"/>
          </a:xfrm>
        </p:spPr>
        <p:txBody>
          <a:bodyPr>
            <a:normAutofit/>
          </a:bodyPr>
          <a:lstStyle/>
          <a:p>
            <a:r>
              <a:rPr lang="en-IE" dirty="0"/>
              <a:t>ISO 19650 — Part 1: Concepts and principles</a:t>
            </a:r>
          </a:p>
        </p:txBody>
      </p:sp>
      <p:pic>
        <p:nvPicPr>
          <p:cNvPr id="5" name="Picture 4">
            <a:extLst>
              <a:ext uri="{FF2B5EF4-FFF2-40B4-BE49-F238E27FC236}">
                <a16:creationId xmlns:a16="http://schemas.microsoft.com/office/drawing/2014/main" id="{3F272E03-79E9-425E-80D7-707386C7F402}"/>
              </a:ext>
            </a:extLst>
          </p:cNvPr>
          <p:cNvPicPr>
            <a:picLocks noChangeAspect="1"/>
          </p:cNvPicPr>
          <p:nvPr/>
        </p:nvPicPr>
        <p:blipFill>
          <a:blip r:embed="rId2"/>
          <a:stretch>
            <a:fillRect/>
          </a:stretch>
        </p:blipFill>
        <p:spPr>
          <a:xfrm>
            <a:off x="480060" y="1007588"/>
            <a:ext cx="3425957" cy="4842342"/>
          </a:xfrm>
          <a:prstGeom prst="rect">
            <a:avLst/>
          </a:prstGeom>
        </p:spPr>
      </p:pic>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4387515" y="2022601"/>
            <a:ext cx="7161017" cy="4154361"/>
          </a:xfrm>
        </p:spPr>
        <p:txBody>
          <a:bodyPr>
            <a:normAutofit/>
          </a:bodyPr>
          <a:lstStyle/>
          <a:p>
            <a:r>
              <a:rPr lang="en-US" sz="2000"/>
              <a:t>Presents a framework for a common understanding</a:t>
            </a:r>
          </a:p>
          <a:p>
            <a:r>
              <a:rPr lang="en-US" sz="2000"/>
              <a:t>Defines the components of a BIM enabled project delivery platform</a:t>
            </a:r>
          </a:p>
          <a:p>
            <a:r>
              <a:rPr lang="en-US" sz="2000"/>
              <a:t>Defines some of the key tasks and undertakings of the Client, Main Contractor and Sub-contractors</a:t>
            </a:r>
            <a:endParaRPr lang="en-IE" sz="2000"/>
          </a:p>
        </p:txBody>
      </p:sp>
    </p:spTree>
    <p:extLst>
      <p:ext uri="{BB962C8B-B14F-4D97-AF65-F5344CB8AC3E}">
        <p14:creationId xmlns:p14="http://schemas.microsoft.com/office/powerpoint/2010/main" val="133328867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a:t>Key Terms – BIM execution plan (BEP)</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r>
              <a:rPr lang="en-US" dirty="0"/>
              <a:t>plan that explains how the information management aspects of the appointment will be carried out by the delivery team</a:t>
            </a:r>
          </a:p>
          <a:p>
            <a:endParaRPr lang="en-US" dirty="0"/>
          </a:p>
          <a:p>
            <a:endParaRPr lang="en-US" dirty="0"/>
          </a:p>
        </p:txBody>
      </p:sp>
      <p:pic>
        <p:nvPicPr>
          <p:cNvPr id="2050" name="Picture 2" descr="Creating a successful BIM Execution Plan: Part 1 – Blog for everyone  interested in BIM - Bim Corner">
            <a:extLst>
              <a:ext uri="{FF2B5EF4-FFF2-40B4-BE49-F238E27FC236}">
                <a16:creationId xmlns:a16="http://schemas.microsoft.com/office/drawing/2014/main" id="{9D865981-6808-4959-ABE9-BD5EA2B10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710" y="2793795"/>
            <a:ext cx="4831195" cy="33831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258202-7D65-4694-B507-3936C7A3FFDB}"/>
              </a:ext>
            </a:extLst>
          </p:cNvPr>
          <p:cNvSpPr txBox="1"/>
          <p:nvPr/>
        </p:nvSpPr>
        <p:spPr>
          <a:xfrm>
            <a:off x="2590800" y="6176963"/>
            <a:ext cx="9144000" cy="369332"/>
          </a:xfrm>
          <a:prstGeom prst="rect">
            <a:avLst/>
          </a:prstGeom>
          <a:noFill/>
        </p:spPr>
        <p:txBody>
          <a:bodyPr wrap="square">
            <a:spAutoFit/>
          </a:bodyPr>
          <a:lstStyle/>
          <a:p>
            <a:r>
              <a:rPr lang="en-IE"/>
              <a:t>https://bimcorner.com/creating-a-successful-bim-execution-plan-part-1/</a:t>
            </a:r>
            <a:endParaRPr lang="en-IE" dirty="0"/>
          </a:p>
        </p:txBody>
      </p:sp>
    </p:spTree>
    <p:extLst>
      <p:ext uri="{BB962C8B-B14F-4D97-AF65-F5344CB8AC3E}">
        <p14:creationId xmlns:p14="http://schemas.microsoft.com/office/powerpoint/2010/main" val="418046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CFF9-79ED-49F2-9229-5EE04C9AEB77}"/>
              </a:ext>
            </a:extLst>
          </p:cNvPr>
          <p:cNvSpPr>
            <a:spLocks noGrp="1"/>
          </p:cNvSpPr>
          <p:nvPr>
            <p:ph type="title"/>
          </p:nvPr>
        </p:nvSpPr>
        <p:spPr/>
        <p:txBody>
          <a:bodyPr/>
          <a:lstStyle/>
          <a:p>
            <a:r>
              <a:rPr lang="en-IE"/>
              <a:t>BEP - BIM Execution Plan</a:t>
            </a:r>
            <a:endParaRPr lang="en-IE" dirty="0"/>
          </a:p>
        </p:txBody>
      </p:sp>
      <p:sp>
        <p:nvSpPr>
          <p:cNvPr id="3" name="Content Placeholder 2">
            <a:extLst>
              <a:ext uri="{FF2B5EF4-FFF2-40B4-BE49-F238E27FC236}">
                <a16:creationId xmlns:a16="http://schemas.microsoft.com/office/drawing/2014/main" id="{10344702-C8A3-46EB-A5CB-E4C58CD56748}"/>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DF3CA915-7178-4278-8D2F-721EED43CBB6}"/>
              </a:ext>
            </a:extLst>
          </p:cNvPr>
          <p:cNvPicPr>
            <a:picLocks noChangeAspect="1"/>
          </p:cNvPicPr>
          <p:nvPr/>
        </p:nvPicPr>
        <p:blipFill>
          <a:blip r:embed="rId2"/>
          <a:stretch>
            <a:fillRect/>
          </a:stretch>
        </p:blipFill>
        <p:spPr>
          <a:xfrm>
            <a:off x="430071" y="1600200"/>
            <a:ext cx="11331857" cy="4802187"/>
          </a:xfrm>
          <a:prstGeom prst="rect">
            <a:avLst/>
          </a:prstGeom>
        </p:spPr>
      </p:pic>
    </p:spTree>
    <p:extLst>
      <p:ext uri="{BB962C8B-B14F-4D97-AF65-F5344CB8AC3E}">
        <p14:creationId xmlns:p14="http://schemas.microsoft.com/office/powerpoint/2010/main" val="900571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37DD5A-E658-4CF1-8FD2-55B0693139A7}"/>
              </a:ext>
            </a:extLst>
          </p:cNvPr>
          <p:cNvPicPr>
            <a:picLocks noChangeAspect="1"/>
          </p:cNvPicPr>
          <p:nvPr/>
        </p:nvPicPr>
        <p:blipFill rotWithShape="1">
          <a:blip r:embed="rId2">
            <a:alphaModFix amt="35000"/>
          </a:blip>
          <a:srcRect t="6565" b="9165"/>
          <a:stretch/>
        </p:blipFill>
        <p:spPr>
          <a:xfrm>
            <a:off x="20" y="1"/>
            <a:ext cx="12191980" cy="6857999"/>
          </a:xfrm>
          <a:prstGeom prst="rect">
            <a:avLst/>
          </a:prstGeom>
        </p:spPr>
      </p:pic>
      <p:sp>
        <p:nvSpPr>
          <p:cNvPr id="2" name="Title 1">
            <a:extLst>
              <a:ext uri="{FF2B5EF4-FFF2-40B4-BE49-F238E27FC236}">
                <a16:creationId xmlns:a16="http://schemas.microsoft.com/office/drawing/2014/main" id="{E8BB9AE7-92EC-4859-A735-70FDF8F28467}"/>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Building Blocks of BIM</a:t>
            </a:r>
            <a:endParaRPr lang="en-IE"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19BF6D05-CC10-4C79-A092-01E87B2F91D8}"/>
              </a:ext>
            </a:extLst>
          </p:cNvPr>
          <p:cNvGraphicFramePr>
            <a:graphicFrameLocks noGrp="1"/>
          </p:cNvGraphicFramePr>
          <p:nvPr>
            <p:ph idx="1"/>
            <p:extLst>
              <p:ext uri="{D42A27DB-BD31-4B8C-83A1-F6EECF244321}">
                <p14:modId xmlns:p14="http://schemas.microsoft.com/office/powerpoint/2010/main" val="1091983043"/>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969159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 Task Information Delivery Plan (TIDP)</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r>
              <a:rPr lang="en-US" dirty="0"/>
              <a:t>schedule of information containers and delivery dates, for a specific task team</a:t>
            </a:r>
            <a:endParaRPr lang="en-IE" dirty="0"/>
          </a:p>
        </p:txBody>
      </p:sp>
    </p:spTree>
    <p:extLst>
      <p:ext uri="{BB962C8B-B14F-4D97-AF65-F5344CB8AC3E}">
        <p14:creationId xmlns:p14="http://schemas.microsoft.com/office/powerpoint/2010/main" val="2262212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Key Terms – Master Information Delivery Plan (MIDP)</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r>
              <a:rPr lang="en-US" dirty="0"/>
              <a:t>plan incorporating all relevant task information delivery plans</a:t>
            </a:r>
            <a:endParaRPr lang="en-IE" dirty="0"/>
          </a:p>
        </p:txBody>
      </p:sp>
      <p:pic>
        <p:nvPicPr>
          <p:cNvPr id="3074" name="Picture 2" descr="Clarifying the BIM Project Deliverables with Information Delivery &amp;quot;Lists&amp;quot;  and BIM | BIMIreland.ie | Ireland&amp;#39;s Only Dedicated BIM Exclusive Resource">
            <a:extLst>
              <a:ext uri="{FF2B5EF4-FFF2-40B4-BE49-F238E27FC236}">
                <a16:creationId xmlns:a16="http://schemas.microsoft.com/office/drawing/2014/main" id="{F457CC9D-7D10-4691-9C83-84C0E89D4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6174" y="2551748"/>
            <a:ext cx="7100176" cy="2843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344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424B-9E75-4537-97E1-7DA60D3EEB2A}"/>
              </a:ext>
            </a:extLst>
          </p:cNvPr>
          <p:cNvSpPr>
            <a:spLocks noGrp="1"/>
          </p:cNvSpPr>
          <p:nvPr>
            <p:ph type="title"/>
          </p:nvPr>
        </p:nvSpPr>
        <p:spPr/>
        <p:txBody>
          <a:bodyPr/>
          <a:lstStyle/>
          <a:p>
            <a:r>
              <a:rPr lang="en-US" dirty="0"/>
              <a:t>Relationship between MIDP &amp; TIDP</a:t>
            </a:r>
            <a:endParaRPr lang="en-IE" dirty="0"/>
          </a:p>
        </p:txBody>
      </p:sp>
      <p:sp>
        <p:nvSpPr>
          <p:cNvPr id="3" name="Content Placeholder 2">
            <a:extLst>
              <a:ext uri="{FF2B5EF4-FFF2-40B4-BE49-F238E27FC236}">
                <a16:creationId xmlns:a16="http://schemas.microsoft.com/office/drawing/2014/main" id="{B71D98F3-1DF7-44CE-9AF2-4F11E3B19519}"/>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B522E8B7-DEFB-423F-9C71-20266DC63571}"/>
              </a:ext>
            </a:extLst>
          </p:cNvPr>
          <p:cNvPicPr>
            <a:picLocks noChangeAspect="1"/>
          </p:cNvPicPr>
          <p:nvPr/>
        </p:nvPicPr>
        <p:blipFill>
          <a:blip r:embed="rId2"/>
          <a:stretch>
            <a:fillRect/>
          </a:stretch>
        </p:blipFill>
        <p:spPr>
          <a:xfrm>
            <a:off x="2771311" y="2528762"/>
            <a:ext cx="6649378" cy="1800476"/>
          </a:xfrm>
          <a:prstGeom prst="rect">
            <a:avLst/>
          </a:prstGeom>
        </p:spPr>
      </p:pic>
    </p:spTree>
    <p:extLst>
      <p:ext uri="{BB962C8B-B14F-4D97-AF65-F5344CB8AC3E}">
        <p14:creationId xmlns:p14="http://schemas.microsoft.com/office/powerpoint/2010/main" val="3781966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MPDT - Model Production Delivery Table</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endParaRPr lang="en-IE" dirty="0"/>
          </a:p>
        </p:txBody>
      </p:sp>
      <p:pic>
        <p:nvPicPr>
          <p:cNvPr id="4098" name="Picture 2" descr="Clarifying the BIM Project Deliverables with Information Delivery &amp;quot;Lists&amp;quot;  and BIM | BIMIreland.ie | Ireland&amp;#39;s Only Dedicated BIM Exclusive Resource">
            <a:extLst>
              <a:ext uri="{FF2B5EF4-FFF2-40B4-BE49-F238E27FC236}">
                <a16:creationId xmlns:a16="http://schemas.microsoft.com/office/drawing/2014/main" id="{8CA9402A-F23D-44AB-A0A9-F4FB998A6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383" y="2428067"/>
            <a:ext cx="8367656" cy="34647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087DD45-7D09-4DDA-B44D-AA3C1F74D591}"/>
              </a:ext>
            </a:extLst>
          </p:cNvPr>
          <p:cNvSpPr txBox="1"/>
          <p:nvPr/>
        </p:nvSpPr>
        <p:spPr>
          <a:xfrm>
            <a:off x="1601383" y="6134379"/>
            <a:ext cx="9761621" cy="369332"/>
          </a:xfrm>
          <a:prstGeom prst="rect">
            <a:avLst/>
          </a:prstGeom>
          <a:noFill/>
        </p:spPr>
        <p:txBody>
          <a:bodyPr wrap="square">
            <a:spAutoFit/>
          </a:bodyPr>
          <a:lstStyle/>
          <a:p>
            <a:r>
              <a:rPr lang="en-IE" dirty="0"/>
              <a:t>https://bimportal.scottishfuturestrust.org.uk/level2/stage/3/task/13/prepare-midp-raci-mp-dt</a:t>
            </a:r>
          </a:p>
        </p:txBody>
      </p:sp>
    </p:spTree>
    <p:extLst>
      <p:ext uri="{BB962C8B-B14F-4D97-AF65-F5344CB8AC3E}">
        <p14:creationId xmlns:p14="http://schemas.microsoft.com/office/powerpoint/2010/main" val="3810625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p:txBody>
          <a:bodyPr/>
          <a:lstStyle/>
          <a:p>
            <a:r>
              <a:rPr lang="en-US" dirty="0"/>
              <a:t>Federated Model</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p:txBody>
          <a:bodyPr/>
          <a:lstStyle/>
          <a:p>
            <a:endParaRPr lang="en-IE"/>
          </a:p>
        </p:txBody>
      </p:sp>
      <p:sp>
        <p:nvSpPr>
          <p:cNvPr id="5" name="TextBox 4">
            <a:extLst>
              <a:ext uri="{FF2B5EF4-FFF2-40B4-BE49-F238E27FC236}">
                <a16:creationId xmlns:a16="http://schemas.microsoft.com/office/drawing/2014/main" id="{36D3EA9C-04CC-4AC3-BACA-CAE341AD0747}"/>
              </a:ext>
            </a:extLst>
          </p:cNvPr>
          <p:cNvSpPr txBox="1"/>
          <p:nvPr/>
        </p:nvSpPr>
        <p:spPr>
          <a:xfrm>
            <a:off x="2682240" y="5992297"/>
            <a:ext cx="8549640" cy="369332"/>
          </a:xfrm>
          <a:prstGeom prst="rect">
            <a:avLst/>
          </a:prstGeom>
          <a:noFill/>
        </p:spPr>
        <p:txBody>
          <a:bodyPr wrap="square">
            <a:spAutoFit/>
          </a:bodyPr>
          <a:lstStyle/>
          <a:p>
            <a:r>
              <a:rPr lang="en-IE" dirty="0"/>
              <a:t>https://iopscience.iop.org/article/10.1088/1757-899X/869/2/022038/pdf</a:t>
            </a:r>
          </a:p>
        </p:txBody>
      </p:sp>
      <p:pic>
        <p:nvPicPr>
          <p:cNvPr id="7" name="Picture 6">
            <a:extLst>
              <a:ext uri="{FF2B5EF4-FFF2-40B4-BE49-F238E27FC236}">
                <a16:creationId xmlns:a16="http://schemas.microsoft.com/office/drawing/2014/main" id="{9B527783-E30A-41BD-9EB2-1C85371DBA6E}"/>
              </a:ext>
            </a:extLst>
          </p:cNvPr>
          <p:cNvPicPr>
            <a:picLocks noChangeAspect="1"/>
          </p:cNvPicPr>
          <p:nvPr/>
        </p:nvPicPr>
        <p:blipFill>
          <a:blip r:embed="rId2"/>
          <a:stretch>
            <a:fillRect/>
          </a:stretch>
        </p:blipFill>
        <p:spPr>
          <a:xfrm>
            <a:off x="2545080" y="1730273"/>
            <a:ext cx="6099532" cy="4194555"/>
          </a:xfrm>
          <a:prstGeom prst="rect">
            <a:avLst/>
          </a:prstGeom>
        </p:spPr>
      </p:pic>
    </p:spTree>
    <p:extLst>
      <p:ext uri="{BB962C8B-B14F-4D97-AF65-F5344CB8AC3E}">
        <p14:creationId xmlns:p14="http://schemas.microsoft.com/office/powerpoint/2010/main" val="2549166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000"/>
              <a:t>ISO 19650 — Part 2: Part 2: Delivery phase of the assets</a:t>
            </a:r>
          </a:p>
        </p:txBody>
      </p:sp>
      <p:sp>
        <p:nvSpPr>
          <p:cNvPr id="11"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5">
            <a:extLst>
              <a:ext uri="{FF2B5EF4-FFF2-40B4-BE49-F238E27FC236}">
                <a16:creationId xmlns:a16="http://schemas.microsoft.com/office/drawing/2014/main" id="{9AE537C9-6028-44F9-B795-9E52496D71E0}"/>
              </a:ext>
            </a:extLst>
          </p:cNvPr>
          <p:cNvPicPr>
            <a:picLocks noGrp="1" noChangeAspect="1"/>
          </p:cNvPicPr>
          <p:nvPr>
            <p:ph idx="1"/>
          </p:nvPr>
        </p:nvPicPr>
        <p:blipFill rotWithShape="1">
          <a:blip r:embed="rId2"/>
          <a:srcRect t="4911" r="-1" b="258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23681465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1DE728-8710-4D0D-ABEA-461458917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648928" y="4675886"/>
            <a:ext cx="8962000" cy="1608328"/>
          </a:xfrm>
        </p:spPr>
        <p:txBody>
          <a:bodyPr>
            <a:normAutofit/>
          </a:bodyPr>
          <a:lstStyle/>
          <a:p>
            <a:r>
              <a:rPr lang="en-US" sz="3600" dirty="0"/>
              <a:t>Document Workflow</a:t>
            </a:r>
            <a:endParaRPr lang="en-IE" sz="3600" dirty="0"/>
          </a:p>
        </p:txBody>
      </p:sp>
      <p:sp>
        <p:nvSpPr>
          <p:cNvPr id="12" name="Rectangle 11">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12192002" cy="4489449"/>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59557" y="640091"/>
            <a:ext cx="8072887" cy="355090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AE4083D-8C3F-47E6-9D87-8CECEC26EDD5}"/>
              </a:ext>
            </a:extLst>
          </p:cNvPr>
          <p:cNvPicPr>
            <a:picLocks noChangeAspect="1"/>
          </p:cNvPicPr>
          <p:nvPr/>
        </p:nvPicPr>
        <p:blipFill rotWithShape="1">
          <a:blip r:embed="rId2"/>
          <a:srcRect b="4509"/>
          <a:stretch/>
        </p:blipFill>
        <p:spPr>
          <a:xfrm>
            <a:off x="2184401" y="749300"/>
            <a:ext cx="7823199" cy="3343043"/>
          </a:xfrm>
          <a:prstGeom prst="rect">
            <a:avLst/>
          </a:prstGeom>
        </p:spPr>
      </p:pic>
    </p:spTree>
    <p:extLst>
      <p:ext uri="{BB962C8B-B14F-4D97-AF65-F5344CB8AC3E}">
        <p14:creationId xmlns:p14="http://schemas.microsoft.com/office/powerpoint/2010/main" val="2079255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649224" y="629266"/>
            <a:ext cx="5102351" cy="1676603"/>
          </a:xfrm>
        </p:spPr>
        <p:txBody>
          <a:bodyPr>
            <a:normAutofit/>
          </a:bodyPr>
          <a:lstStyle/>
          <a:p>
            <a:r>
              <a:rPr lang="en-US" dirty="0"/>
              <a:t>Project Delivery and Asset Management</a:t>
            </a:r>
            <a:endParaRPr lang="en-IE"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649224" y="2438400"/>
            <a:ext cx="5102351" cy="3785419"/>
          </a:xfrm>
        </p:spPr>
        <p:txBody>
          <a:bodyPr>
            <a:normAutofit/>
          </a:bodyPr>
          <a:lstStyle/>
          <a:p>
            <a:endParaRPr lang="en-IE" sz="2000"/>
          </a:p>
        </p:txBody>
      </p:sp>
      <p:sp>
        <p:nvSpPr>
          <p:cNvPr id="11" name="Rectangle 1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436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00BC91-75CD-49EE-9897-BA311DDB23C8}"/>
              </a:ext>
            </a:extLst>
          </p:cNvPr>
          <p:cNvPicPr>
            <a:picLocks noChangeAspect="1"/>
          </p:cNvPicPr>
          <p:nvPr/>
        </p:nvPicPr>
        <p:blipFill>
          <a:blip r:embed="rId2"/>
          <a:stretch>
            <a:fillRect/>
          </a:stretch>
        </p:blipFill>
        <p:spPr>
          <a:xfrm>
            <a:off x="8282612" y="694945"/>
            <a:ext cx="1759351" cy="2322576"/>
          </a:xfrm>
          <a:prstGeom prst="rect">
            <a:avLst/>
          </a:prstGeom>
        </p:spPr>
      </p:pic>
      <p:sp>
        <p:nvSpPr>
          <p:cNvPr id="1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39FF37C-479D-41DE-9AA2-804DB43C4D42}"/>
              </a:ext>
            </a:extLst>
          </p:cNvPr>
          <p:cNvPicPr>
            <a:picLocks noChangeAspect="1"/>
          </p:cNvPicPr>
          <p:nvPr/>
        </p:nvPicPr>
        <p:blipFill>
          <a:blip r:embed="rId3"/>
          <a:stretch>
            <a:fillRect/>
          </a:stretch>
        </p:blipFill>
        <p:spPr>
          <a:xfrm>
            <a:off x="7059168" y="3731438"/>
            <a:ext cx="4206240" cy="2302916"/>
          </a:xfrm>
          <a:prstGeom prst="rect">
            <a:avLst/>
          </a:prstGeom>
          <a:effectLst/>
        </p:spPr>
      </p:pic>
    </p:spTree>
    <p:extLst>
      <p:ext uri="{BB962C8B-B14F-4D97-AF65-F5344CB8AC3E}">
        <p14:creationId xmlns:p14="http://schemas.microsoft.com/office/powerpoint/2010/main" val="2945805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649224" y="629266"/>
            <a:ext cx="5102351" cy="1676603"/>
          </a:xfrm>
        </p:spPr>
        <p:txBody>
          <a:bodyPr>
            <a:normAutofit/>
          </a:bodyPr>
          <a:lstStyle/>
          <a:p>
            <a:r>
              <a:rPr lang="en-US" sz="4100" dirty="0"/>
              <a:t>Project Delivery with </a:t>
            </a:r>
            <a:r>
              <a:rPr lang="en-US" sz="4100" b="1" dirty="0"/>
              <a:t>no</a:t>
            </a:r>
            <a:r>
              <a:rPr lang="en-US" sz="4100" dirty="0"/>
              <a:t> Asset Management</a:t>
            </a:r>
            <a:endParaRPr lang="en-IE" sz="4100"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649224" y="2438400"/>
            <a:ext cx="5102351" cy="3785419"/>
          </a:xfrm>
        </p:spPr>
        <p:txBody>
          <a:bodyPr>
            <a:normAutofit/>
          </a:bodyPr>
          <a:lstStyle/>
          <a:p>
            <a:endParaRPr lang="en-IE" sz="2000"/>
          </a:p>
        </p:txBody>
      </p:sp>
      <p:sp>
        <p:nvSpPr>
          <p:cNvPr id="11" name="Rectangle 1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94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931A98F-109B-4787-BCCC-DE7F15C3A58A}"/>
              </a:ext>
            </a:extLst>
          </p:cNvPr>
          <p:cNvPicPr>
            <a:picLocks noChangeAspect="1"/>
          </p:cNvPicPr>
          <p:nvPr/>
        </p:nvPicPr>
        <p:blipFill>
          <a:blip r:embed="rId2"/>
          <a:stretch>
            <a:fillRect/>
          </a:stretch>
        </p:blipFill>
        <p:spPr>
          <a:xfrm>
            <a:off x="7762127" y="694945"/>
            <a:ext cx="2800321" cy="2322576"/>
          </a:xfrm>
          <a:prstGeom prst="rect">
            <a:avLst/>
          </a:prstGeom>
        </p:spPr>
      </p:pic>
      <p:sp>
        <p:nvSpPr>
          <p:cNvPr id="1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0F2C11A-CE7D-48FF-922A-E357D3B7EEC7}"/>
              </a:ext>
            </a:extLst>
          </p:cNvPr>
          <p:cNvPicPr>
            <a:picLocks noChangeAspect="1"/>
          </p:cNvPicPr>
          <p:nvPr/>
        </p:nvPicPr>
        <p:blipFill>
          <a:blip r:embed="rId3"/>
          <a:stretch>
            <a:fillRect/>
          </a:stretch>
        </p:blipFill>
        <p:spPr>
          <a:xfrm>
            <a:off x="7059168" y="3731438"/>
            <a:ext cx="4206240" cy="2302916"/>
          </a:xfrm>
          <a:prstGeom prst="rect">
            <a:avLst/>
          </a:prstGeom>
          <a:effectLst/>
        </p:spPr>
      </p:pic>
    </p:spTree>
    <p:extLst>
      <p:ext uri="{BB962C8B-B14F-4D97-AF65-F5344CB8AC3E}">
        <p14:creationId xmlns:p14="http://schemas.microsoft.com/office/powerpoint/2010/main" val="782069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FC284-B827-4EA2-A9E7-651E891593E5}"/>
              </a:ext>
            </a:extLst>
          </p:cNvPr>
          <p:cNvSpPr>
            <a:spLocks noGrp="1"/>
          </p:cNvSpPr>
          <p:nvPr>
            <p:ph type="title"/>
          </p:nvPr>
        </p:nvSpPr>
        <p:spPr>
          <a:xfrm>
            <a:off x="649224" y="629266"/>
            <a:ext cx="5102351" cy="1676603"/>
          </a:xfrm>
        </p:spPr>
        <p:txBody>
          <a:bodyPr>
            <a:normAutofit/>
          </a:bodyPr>
          <a:lstStyle/>
          <a:p>
            <a:r>
              <a:rPr lang="en-US" sz="3700" dirty="0"/>
              <a:t>Asset Management with </a:t>
            </a:r>
            <a:r>
              <a:rPr lang="en-US" sz="3700" b="1" dirty="0"/>
              <a:t>No</a:t>
            </a:r>
            <a:r>
              <a:rPr lang="en-US" sz="3700" dirty="0"/>
              <a:t> Project Delivery</a:t>
            </a:r>
            <a:endParaRPr lang="en-IE" sz="3700" dirty="0"/>
          </a:p>
        </p:txBody>
      </p:sp>
      <p:sp>
        <p:nvSpPr>
          <p:cNvPr id="3" name="Content Placeholder 2">
            <a:extLst>
              <a:ext uri="{FF2B5EF4-FFF2-40B4-BE49-F238E27FC236}">
                <a16:creationId xmlns:a16="http://schemas.microsoft.com/office/drawing/2014/main" id="{9B43B3AC-7BDA-4DCE-B564-9D39E62E067F}"/>
              </a:ext>
            </a:extLst>
          </p:cNvPr>
          <p:cNvSpPr>
            <a:spLocks noGrp="1"/>
          </p:cNvSpPr>
          <p:nvPr>
            <p:ph idx="1"/>
          </p:nvPr>
        </p:nvSpPr>
        <p:spPr>
          <a:xfrm>
            <a:off x="649224" y="2438400"/>
            <a:ext cx="5102351" cy="3785419"/>
          </a:xfrm>
        </p:spPr>
        <p:txBody>
          <a:bodyPr>
            <a:normAutofit/>
          </a:bodyPr>
          <a:lstStyle/>
          <a:p>
            <a:endParaRPr lang="en-IE" sz="2000"/>
          </a:p>
        </p:txBody>
      </p:sp>
      <p:sp>
        <p:nvSpPr>
          <p:cNvPr id="11" name="Rectangle 10">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553F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013A348-01B5-4231-AC1F-628FD8DFD413}"/>
              </a:ext>
            </a:extLst>
          </p:cNvPr>
          <p:cNvPicPr>
            <a:picLocks noChangeAspect="1"/>
          </p:cNvPicPr>
          <p:nvPr/>
        </p:nvPicPr>
        <p:blipFill>
          <a:blip r:embed="rId2"/>
          <a:stretch>
            <a:fillRect/>
          </a:stretch>
        </p:blipFill>
        <p:spPr>
          <a:xfrm>
            <a:off x="7628792" y="694945"/>
            <a:ext cx="3066991" cy="2322576"/>
          </a:xfrm>
          <a:prstGeom prst="rect">
            <a:avLst/>
          </a:prstGeom>
        </p:spPr>
      </p:pic>
      <p:sp>
        <p:nvSpPr>
          <p:cNvPr id="15"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A3F7DA9-9882-46F7-8D55-E80E1E90561C}"/>
              </a:ext>
            </a:extLst>
          </p:cNvPr>
          <p:cNvPicPr>
            <a:picLocks noChangeAspect="1"/>
          </p:cNvPicPr>
          <p:nvPr/>
        </p:nvPicPr>
        <p:blipFill>
          <a:blip r:embed="rId3"/>
          <a:stretch>
            <a:fillRect/>
          </a:stretch>
        </p:blipFill>
        <p:spPr>
          <a:xfrm>
            <a:off x="7059168" y="3731438"/>
            <a:ext cx="4206240" cy="2302916"/>
          </a:xfrm>
          <a:prstGeom prst="rect">
            <a:avLst/>
          </a:prstGeom>
          <a:effectLst/>
        </p:spPr>
      </p:pic>
    </p:spTree>
    <p:extLst>
      <p:ext uri="{BB962C8B-B14F-4D97-AF65-F5344CB8AC3E}">
        <p14:creationId xmlns:p14="http://schemas.microsoft.com/office/powerpoint/2010/main" val="1733880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3471-0933-4C5E-8B83-CF2C5D71E969}"/>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a:t>Building Design &amp; Specification</a:t>
            </a:r>
          </a:p>
        </p:txBody>
      </p:sp>
      <p:sp>
        <p:nvSpPr>
          <p:cNvPr id="3" name="Content Placeholder 2">
            <a:extLst>
              <a:ext uri="{FF2B5EF4-FFF2-40B4-BE49-F238E27FC236}">
                <a16:creationId xmlns:a16="http://schemas.microsoft.com/office/drawing/2014/main" id="{2CCF4835-4672-41A7-9290-8ABB0C886C6B}"/>
              </a:ext>
            </a:extLst>
          </p:cNvPr>
          <p:cNvSpPr>
            <a:spLocks noGrp="1"/>
          </p:cNvSpPr>
          <p:nvPr>
            <p:ph idx="1"/>
          </p:nvPr>
        </p:nvSpPr>
        <p:spPr>
          <a:xfrm>
            <a:off x="990600" y="1419083"/>
            <a:ext cx="10210800" cy="528429"/>
          </a:xfrm>
        </p:spPr>
        <p:txBody>
          <a:bodyPr vert="horz" lIns="91440" tIns="45720" rIns="91440" bIns="45720" rtlCol="0">
            <a:normAutofit/>
          </a:bodyPr>
          <a:lstStyle/>
          <a:p>
            <a:pPr marL="0" indent="0" algn="ctr">
              <a:buNone/>
            </a:pPr>
            <a:r>
              <a:rPr lang="en-US" sz="2400"/>
              <a:t>Well Established</a:t>
            </a:r>
          </a:p>
        </p:txBody>
      </p:sp>
      <p:sp>
        <p:nvSpPr>
          <p:cNvPr id="1030" name="Rectangle 72">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Construction Specification - an overview | ScienceDirect Topics">
            <a:extLst>
              <a:ext uri="{FF2B5EF4-FFF2-40B4-BE49-F238E27FC236}">
                <a16:creationId xmlns:a16="http://schemas.microsoft.com/office/drawing/2014/main" id="{AD1F4EA8-86EB-4F6C-B433-0BE27B9E5C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3501" y="2742397"/>
            <a:ext cx="2065629" cy="3291840"/>
          </a:xfrm>
          <a:prstGeom prst="rect">
            <a:avLst/>
          </a:prstGeom>
          <a:noFill/>
          <a:extLst>
            <a:ext uri="{909E8E84-426E-40DD-AFC4-6F175D3DCCD1}">
              <a14:hiddenFill xmlns:a14="http://schemas.microsoft.com/office/drawing/2010/main">
                <a:solidFill>
                  <a:srgbClr val="FFFFFF"/>
                </a:solidFill>
              </a14:hiddenFill>
            </a:ext>
          </a:extLst>
        </p:spPr>
      </p:pic>
      <p:sp>
        <p:nvSpPr>
          <p:cNvPr id="1032"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nstruction Documents and Services | CD Sets | Advenser">
            <a:extLst>
              <a:ext uri="{FF2B5EF4-FFF2-40B4-BE49-F238E27FC236}">
                <a16:creationId xmlns:a16="http://schemas.microsoft.com/office/drawing/2014/main" id="{48967C38-B9DA-4BE2-8882-D4DB66E445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78516" y="2798863"/>
            <a:ext cx="4974336" cy="318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66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B85BB-3554-4C99-85C9-8A8157C1686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300">
                <a:solidFill>
                  <a:srgbClr val="FFFFFF"/>
                </a:solidFill>
              </a:rPr>
              <a:t>LOD: Level of Development</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practical BIM: What is this thing called LOD">
            <a:extLst>
              <a:ext uri="{FF2B5EF4-FFF2-40B4-BE49-F238E27FC236}">
                <a16:creationId xmlns:a16="http://schemas.microsoft.com/office/drawing/2014/main" id="{6368CEE4-6FD5-4A38-B31C-EAC61CF019D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118" b="771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917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D7BB9-7C2F-4356-A44B-A32A53F90B3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300">
                <a:solidFill>
                  <a:srgbClr val="FFFFFF"/>
                </a:solidFill>
              </a:rPr>
              <a:t>LOD: Level of Development</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Level of Development - LOD - as a Lifecycle BIM tool">
            <a:extLst>
              <a:ext uri="{FF2B5EF4-FFF2-40B4-BE49-F238E27FC236}">
                <a16:creationId xmlns:a16="http://schemas.microsoft.com/office/drawing/2014/main" id="{555CBBE2-80FB-400C-8BCB-642CDB8ED37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313" r="5775" b="4"/>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8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A50F86-5A22-4148-83A2-9206E29F580F}"/>
              </a:ext>
            </a:extLst>
          </p:cNvPr>
          <p:cNvSpPr>
            <a:spLocks noGrp="1"/>
          </p:cNvSpPr>
          <p:nvPr>
            <p:ph type="title"/>
          </p:nvPr>
        </p:nvSpPr>
        <p:spPr>
          <a:xfrm>
            <a:off x="804672" y="640080"/>
            <a:ext cx="3282696" cy="5257800"/>
          </a:xfrm>
        </p:spPr>
        <p:txBody>
          <a:bodyPr>
            <a:normAutofit/>
          </a:bodyPr>
          <a:lstStyle/>
          <a:p>
            <a:r>
              <a:rPr lang="en-US" dirty="0">
                <a:solidFill>
                  <a:schemeClr val="bg1"/>
                </a:solidFill>
              </a:rPr>
              <a:t>The LOD Problem</a:t>
            </a:r>
            <a:endParaRPr lang="en-IE" dirty="0">
              <a:solidFill>
                <a:schemeClr val="bg1"/>
              </a:solidFill>
            </a:endParaRPr>
          </a:p>
        </p:txBody>
      </p:sp>
      <p:sp>
        <p:nvSpPr>
          <p:cNvPr id="3" name="Content Placeholder 2">
            <a:extLst>
              <a:ext uri="{FF2B5EF4-FFF2-40B4-BE49-F238E27FC236}">
                <a16:creationId xmlns:a16="http://schemas.microsoft.com/office/drawing/2014/main" id="{34DEA79B-6D90-489C-8338-825E00E08175}"/>
              </a:ext>
            </a:extLst>
          </p:cNvPr>
          <p:cNvSpPr>
            <a:spLocks noGrp="1"/>
          </p:cNvSpPr>
          <p:nvPr>
            <p:ph idx="1"/>
          </p:nvPr>
        </p:nvSpPr>
        <p:spPr>
          <a:xfrm>
            <a:off x="5358384" y="640081"/>
            <a:ext cx="6024654" cy="5257800"/>
          </a:xfrm>
        </p:spPr>
        <p:txBody>
          <a:bodyPr anchor="ctr">
            <a:normAutofit/>
          </a:bodyPr>
          <a:lstStyle/>
          <a:p>
            <a:r>
              <a:rPr lang="en-US" sz="2400"/>
              <a:t>LOD has led to confusion, primarily due to the differing allocations for the ‘D’</a:t>
            </a:r>
          </a:p>
          <a:p>
            <a:pPr lvl="1"/>
            <a:r>
              <a:rPr lang="en-US"/>
              <a:t>Level of Development</a:t>
            </a:r>
          </a:p>
          <a:p>
            <a:pPr lvl="1"/>
            <a:r>
              <a:rPr lang="en-US"/>
              <a:t>Level of Detail</a:t>
            </a:r>
          </a:p>
          <a:p>
            <a:r>
              <a:rPr lang="en-US" sz="2400"/>
              <a:t>This has somewhat been cleared up by splitting into two alternative approaches</a:t>
            </a:r>
          </a:p>
          <a:p>
            <a:pPr lvl="1"/>
            <a:r>
              <a:rPr lang="en-US"/>
              <a:t>LOD – Level of Detail, focused on geometric information</a:t>
            </a:r>
          </a:p>
          <a:p>
            <a:pPr lvl="1"/>
            <a:r>
              <a:rPr lang="en-US"/>
              <a:t>LOI – Level of Information, focused on text-based data</a:t>
            </a:r>
            <a:endParaRPr lang="en-IE"/>
          </a:p>
          <a:p>
            <a:endParaRPr lang="en-US" sz="2400"/>
          </a:p>
        </p:txBody>
      </p:sp>
    </p:spTree>
    <p:extLst>
      <p:ext uri="{BB962C8B-B14F-4D97-AF65-F5344CB8AC3E}">
        <p14:creationId xmlns:p14="http://schemas.microsoft.com/office/powerpoint/2010/main" val="3113906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02324-0825-43AC-8AD4-6AC4D4278688}"/>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NBS – Level of Detail / Level of Information</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Graphical user interface, application, Teams&#10;&#10;Description automatically generated">
            <a:extLst>
              <a:ext uri="{FF2B5EF4-FFF2-40B4-BE49-F238E27FC236}">
                <a16:creationId xmlns:a16="http://schemas.microsoft.com/office/drawing/2014/main" id="{22A46957-C8F8-41AF-B261-A4994E5FCFE5}"/>
              </a:ext>
            </a:extLst>
          </p:cNvPr>
          <p:cNvPicPr>
            <a:picLocks noGrp="1" noChangeAspect="1"/>
          </p:cNvPicPr>
          <p:nvPr>
            <p:ph idx="1"/>
          </p:nvPr>
        </p:nvPicPr>
        <p:blipFill rotWithShape="1">
          <a:blip r:embed="rId2"/>
          <a:srcRect r="26259" b="2"/>
          <a:stretch/>
        </p:blipFill>
        <p:spPr>
          <a:xfrm>
            <a:off x="976251" y="942538"/>
            <a:ext cx="7163222" cy="4808332"/>
          </a:xfrm>
          <a:prstGeom prst="rect">
            <a:avLst/>
          </a:prstGeom>
          <a:effectLst/>
        </p:spPr>
      </p:pic>
      <p:sp>
        <p:nvSpPr>
          <p:cNvPr id="5" name="TextBox 4">
            <a:extLst>
              <a:ext uri="{FF2B5EF4-FFF2-40B4-BE49-F238E27FC236}">
                <a16:creationId xmlns:a16="http://schemas.microsoft.com/office/drawing/2014/main" id="{3893DBBB-27EB-4DA3-9BDB-C50D00582A94}"/>
              </a:ext>
            </a:extLst>
          </p:cNvPr>
          <p:cNvSpPr txBox="1"/>
          <p:nvPr/>
        </p:nvSpPr>
        <p:spPr>
          <a:xfrm>
            <a:off x="3047999" y="6185237"/>
            <a:ext cx="6096000" cy="369332"/>
          </a:xfrm>
          <a:prstGeom prst="rect">
            <a:avLst/>
          </a:prstGeom>
          <a:noFill/>
        </p:spPr>
        <p:txBody>
          <a:bodyPr wrap="square">
            <a:spAutoFit/>
          </a:bodyPr>
          <a:lstStyle/>
          <a:p>
            <a:pPr>
              <a:spcAft>
                <a:spcPts val="600"/>
              </a:spcAft>
            </a:pPr>
            <a:r>
              <a:rPr lang="en-IE" dirty="0">
                <a:solidFill>
                  <a:schemeClr val="bg1"/>
                </a:solidFill>
              </a:rPr>
              <a:t>Ref: https://toolkit.thenbs.com/definitions/Ss_65_80_45_72/</a:t>
            </a:r>
          </a:p>
        </p:txBody>
      </p:sp>
    </p:spTree>
    <p:extLst>
      <p:ext uri="{BB962C8B-B14F-4D97-AF65-F5344CB8AC3E}">
        <p14:creationId xmlns:p14="http://schemas.microsoft.com/office/powerpoint/2010/main" val="1663410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2A6B4-5456-4D95-A2F8-8DF95E7F6AD5}"/>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Level of Detail - 2</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DCED8AD8-70C8-4B77-A17B-62AAE6A64A4C}"/>
              </a:ext>
            </a:extLst>
          </p:cNvPr>
          <p:cNvPicPr>
            <a:picLocks noGrp="1" noChangeAspect="1"/>
          </p:cNvPicPr>
          <p:nvPr>
            <p:ph idx="1"/>
          </p:nvPr>
        </p:nvPicPr>
        <p:blipFill rotWithShape="1">
          <a:blip r:embed="rId2"/>
          <a:srcRect r="37059" b="1"/>
          <a:stretch/>
        </p:blipFill>
        <p:spPr>
          <a:xfrm>
            <a:off x="976251" y="942538"/>
            <a:ext cx="7163222" cy="4808332"/>
          </a:xfrm>
          <a:prstGeom prst="rect">
            <a:avLst/>
          </a:prstGeom>
          <a:effectLst/>
        </p:spPr>
      </p:pic>
    </p:spTree>
    <p:extLst>
      <p:ext uri="{BB962C8B-B14F-4D97-AF65-F5344CB8AC3E}">
        <p14:creationId xmlns:p14="http://schemas.microsoft.com/office/powerpoint/2010/main" val="3940740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7D98F-9EA6-40D5-A76E-C07F24DD2DF3}"/>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Level of Detail - 3</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3C8C6CC7-E952-4548-9B7E-3C987EECE3E8}"/>
              </a:ext>
            </a:extLst>
          </p:cNvPr>
          <p:cNvPicPr>
            <a:picLocks noGrp="1" noChangeAspect="1"/>
          </p:cNvPicPr>
          <p:nvPr>
            <p:ph idx="1"/>
          </p:nvPr>
        </p:nvPicPr>
        <p:blipFill rotWithShape="1">
          <a:blip r:embed="rId2"/>
          <a:srcRect l="11746" r="16744" b="-2"/>
          <a:stretch/>
        </p:blipFill>
        <p:spPr>
          <a:xfrm>
            <a:off x="976251" y="942538"/>
            <a:ext cx="7163222" cy="4808332"/>
          </a:xfrm>
          <a:prstGeom prst="rect">
            <a:avLst/>
          </a:prstGeom>
          <a:effectLst/>
        </p:spPr>
      </p:pic>
    </p:spTree>
    <p:extLst>
      <p:ext uri="{BB962C8B-B14F-4D97-AF65-F5344CB8AC3E}">
        <p14:creationId xmlns:p14="http://schemas.microsoft.com/office/powerpoint/2010/main" val="3058859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4DFCB-9076-4D14-9682-1539FA55FAE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Level of Detail – 4</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6">
            <a:extLst>
              <a:ext uri="{FF2B5EF4-FFF2-40B4-BE49-F238E27FC236}">
                <a16:creationId xmlns:a16="http://schemas.microsoft.com/office/drawing/2014/main" id="{B0ACC876-2F54-4605-BAC7-713FAD073A41}"/>
              </a:ext>
            </a:extLst>
          </p:cNvPr>
          <p:cNvPicPr>
            <a:picLocks noGrp="1" noChangeAspect="1"/>
          </p:cNvPicPr>
          <p:nvPr>
            <p:ph idx="1"/>
          </p:nvPr>
        </p:nvPicPr>
        <p:blipFill rotWithShape="1">
          <a:blip r:embed="rId2"/>
          <a:srcRect b="185"/>
          <a:stretch/>
        </p:blipFill>
        <p:spPr>
          <a:xfrm>
            <a:off x="976251" y="942538"/>
            <a:ext cx="7163222" cy="4808332"/>
          </a:xfrm>
          <a:prstGeom prst="rect">
            <a:avLst/>
          </a:prstGeom>
          <a:effectLst/>
        </p:spPr>
      </p:pic>
    </p:spTree>
    <p:extLst>
      <p:ext uri="{BB962C8B-B14F-4D97-AF65-F5344CB8AC3E}">
        <p14:creationId xmlns:p14="http://schemas.microsoft.com/office/powerpoint/2010/main" val="780537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435D0-676D-4AA9-A875-760E37B6EB41}"/>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Level of Detail - 5</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2D3416F8-90D1-4BA4-A8AD-AE3042F0ABB9}"/>
              </a:ext>
            </a:extLst>
          </p:cNvPr>
          <p:cNvPicPr>
            <a:picLocks noGrp="1" noChangeAspect="1"/>
          </p:cNvPicPr>
          <p:nvPr>
            <p:ph idx="1"/>
          </p:nvPr>
        </p:nvPicPr>
        <p:blipFill rotWithShape="1">
          <a:blip r:embed="rId2"/>
          <a:srcRect b="2717"/>
          <a:stretch/>
        </p:blipFill>
        <p:spPr>
          <a:xfrm>
            <a:off x="976251" y="942538"/>
            <a:ext cx="7163222" cy="4808332"/>
          </a:xfrm>
          <a:prstGeom prst="rect">
            <a:avLst/>
          </a:prstGeom>
          <a:effectLst/>
        </p:spPr>
      </p:pic>
    </p:spTree>
    <p:extLst>
      <p:ext uri="{BB962C8B-B14F-4D97-AF65-F5344CB8AC3E}">
        <p14:creationId xmlns:p14="http://schemas.microsoft.com/office/powerpoint/2010/main" val="580583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24A-311C-4513-BD43-012D94D89A3E}"/>
              </a:ext>
            </a:extLst>
          </p:cNvPr>
          <p:cNvSpPr>
            <a:spLocks noGrp="1"/>
          </p:cNvSpPr>
          <p:nvPr>
            <p:ph type="title"/>
          </p:nvPr>
        </p:nvSpPr>
        <p:spPr/>
        <p:txBody>
          <a:bodyPr/>
          <a:lstStyle/>
          <a:p>
            <a:r>
              <a:rPr lang="en-US" dirty="0"/>
              <a:t>Level of Information – 2</a:t>
            </a:r>
            <a:endParaRPr lang="en-IE" dirty="0"/>
          </a:p>
        </p:txBody>
      </p:sp>
      <p:sp>
        <p:nvSpPr>
          <p:cNvPr id="3" name="Content Placeholder 2">
            <a:extLst>
              <a:ext uri="{FF2B5EF4-FFF2-40B4-BE49-F238E27FC236}">
                <a16:creationId xmlns:a16="http://schemas.microsoft.com/office/drawing/2014/main" id="{40ECA337-CD76-4CE9-AAD6-B6CCF12BE848}"/>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FC7A0816-3861-4873-A985-5E01B8EBDC04}"/>
              </a:ext>
            </a:extLst>
          </p:cNvPr>
          <p:cNvPicPr>
            <a:picLocks noChangeAspect="1"/>
          </p:cNvPicPr>
          <p:nvPr/>
        </p:nvPicPr>
        <p:blipFill>
          <a:blip r:embed="rId2"/>
          <a:stretch>
            <a:fillRect/>
          </a:stretch>
        </p:blipFill>
        <p:spPr>
          <a:xfrm>
            <a:off x="838200" y="1825625"/>
            <a:ext cx="10447638" cy="1436551"/>
          </a:xfrm>
          <a:prstGeom prst="rect">
            <a:avLst/>
          </a:prstGeom>
        </p:spPr>
      </p:pic>
    </p:spTree>
    <p:extLst>
      <p:ext uri="{BB962C8B-B14F-4D97-AF65-F5344CB8AC3E}">
        <p14:creationId xmlns:p14="http://schemas.microsoft.com/office/powerpoint/2010/main" val="3651059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A024A-311C-4513-BD43-012D94D89A3E}"/>
              </a:ext>
            </a:extLst>
          </p:cNvPr>
          <p:cNvSpPr>
            <a:spLocks noGrp="1"/>
          </p:cNvSpPr>
          <p:nvPr>
            <p:ph type="title"/>
          </p:nvPr>
        </p:nvSpPr>
        <p:spPr/>
        <p:txBody>
          <a:bodyPr/>
          <a:lstStyle/>
          <a:p>
            <a:r>
              <a:rPr lang="en-US" dirty="0"/>
              <a:t>Level of Information – 3</a:t>
            </a:r>
            <a:endParaRPr lang="en-IE" dirty="0"/>
          </a:p>
        </p:txBody>
      </p:sp>
      <p:sp>
        <p:nvSpPr>
          <p:cNvPr id="3" name="Content Placeholder 2">
            <a:extLst>
              <a:ext uri="{FF2B5EF4-FFF2-40B4-BE49-F238E27FC236}">
                <a16:creationId xmlns:a16="http://schemas.microsoft.com/office/drawing/2014/main" id="{40ECA337-CD76-4CE9-AAD6-B6CCF12BE848}"/>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B3436D30-1EC9-42DE-B09D-C8E975DA840A}"/>
              </a:ext>
            </a:extLst>
          </p:cNvPr>
          <p:cNvPicPr>
            <a:picLocks noChangeAspect="1"/>
          </p:cNvPicPr>
          <p:nvPr/>
        </p:nvPicPr>
        <p:blipFill>
          <a:blip r:embed="rId2"/>
          <a:stretch>
            <a:fillRect/>
          </a:stretch>
        </p:blipFill>
        <p:spPr>
          <a:xfrm>
            <a:off x="838200" y="1825625"/>
            <a:ext cx="10427854" cy="4120868"/>
          </a:xfrm>
          <a:prstGeom prst="rect">
            <a:avLst/>
          </a:prstGeom>
        </p:spPr>
      </p:pic>
    </p:spTree>
    <p:extLst>
      <p:ext uri="{BB962C8B-B14F-4D97-AF65-F5344CB8AC3E}">
        <p14:creationId xmlns:p14="http://schemas.microsoft.com/office/powerpoint/2010/main" val="1785067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1610B62-EEF8-4526-A7B2-4E91F131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52327-EA75-4C01-A5A2-28D5E3AF9C9C}"/>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a:t>Construction Processes</a:t>
            </a:r>
          </a:p>
        </p:txBody>
      </p:sp>
      <p:sp>
        <p:nvSpPr>
          <p:cNvPr id="3" name="Content Placeholder 2">
            <a:extLst>
              <a:ext uri="{FF2B5EF4-FFF2-40B4-BE49-F238E27FC236}">
                <a16:creationId xmlns:a16="http://schemas.microsoft.com/office/drawing/2014/main" id="{594E62D8-40DD-4CD1-B205-2686F1AE9A9F}"/>
              </a:ext>
            </a:extLst>
          </p:cNvPr>
          <p:cNvSpPr>
            <a:spLocks noGrp="1"/>
          </p:cNvSpPr>
          <p:nvPr>
            <p:ph idx="1"/>
          </p:nvPr>
        </p:nvSpPr>
        <p:spPr>
          <a:xfrm>
            <a:off x="645858" y="4571999"/>
            <a:ext cx="3494342" cy="1645921"/>
          </a:xfrm>
          <a:noFill/>
        </p:spPr>
        <p:txBody>
          <a:bodyPr vert="horz" lIns="91440" tIns="45720" rIns="91440" bIns="45720" rtlCol="0">
            <a:normAutofit/>
          </a:bodyPr>
          <a:lstStyle/>
          <a:p>
            <a:pPr marL="0" indent="0">
              <a:buNone/>
            </a:pPr>
            <a:r>
              <a:rPr lang="en-US" sz="2400"/>
              <a:t>Well known and understood, but continually evolving</a:t>
            </a:r>
          </a:p>
        </p:txBody>
      </p:sp>
      <p:sp>
        <p:nvSpPr>
          <p:cNvPr id="73" name="Rectangle 72">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onstruction Site">
            <a:extLst>
              <a:ext uri="{FF2B5EF4-FFF2-40B4-BE49-F238E27FC236}">
                <a16:creationId xmlns:a16="http://schemas.microsoft.com/office/drawing/2014/main" id="{F9C8079A-8432-47B6-9EB5-8F6DA1BE16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82" r="25355"/>
          <a:stretch/>
        </p:blipFill>
        <p:spPr bwMode="auto">
          <a:xfrm>
            <a:off x="5441735" y="804672"/>
            <a:ext cx="5934456" cy="524865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386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BD893-CDA6-4BB3-876A-5AF42FEA54E8}"/>
              </a:ext>
            </a:extLst>
          </p:cNvPr>
          <p:cNvSpPr>
            <a:spLocks noGrp="1"/>
          </p:cNvSpPr>
          <p:nvPr>
            <p:ph type="title"/>
          </p:nvPr>
        </p:nvSpPr>
        <p:spPr/>
        <p:txBody>
          <a:bodyPr/>
          <a:lstStyle/>
          <a:p>
            <a:r>
              <a:rPr lang="en-US" dirty="0"/>
              <a:t>Level of Information – 4</a:t>
            </a:r>
            <a:endParaRPr lang="en-IE" dirty="0"/>
          </a:p>
        </p:txBody>
      </p:sp>
      <p:sp>
        <p:nvSpPr>
          <p:cNvPr id="3" name="Content Placeholder 2">
            <a:extLst>
              <a:ext uri="{FF2B5EF4-FFF2-40B4-BE49-F238E27FC236}">
                <a16:creationId xmlns:a16="http://schemas.microsoft.com/office/drawing/2014/main" id="{DA200CB8-A235-4D02-893A-7B9CD5E3EA1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A1F09944-CEBB-4F67-AD71-09081B4CB762}"/>
              </a:ext>
            </a:extLst>
          </p:cNvPr>
          <p:cNvPicPr>
            <a:picLocks noChangeAspect="1"/>
          </p:cNvPicPr>
          <p:nvPr/>
        </p:nvPicPr>
        <p:blipFill>
          <a:blip r:embed="rId2"/>
          <a:stretch>
            <a:fillRect/>
          </a:stretch>
        </p:blipFill>
        <p:spPr>
          <a:xfrm>
            <a:off x="838200" y="1825625"/>
            <a:ext cx="7717402" cy="4715836"/>
          </a:xfrm>
          <a:prstGeom prst="rect">
            <a:avLst/>
          </a:prstGeom>
        </p:spPr>
      </p:pic>
    </p:spTree>
    <p:extLst>
      <p:ext uri="{BB962C8B-B14F-4D97-AF65-F5344CB8AC3E}">
        <p14:creationId xmlns:p14="http://schemas.microsoft.com/office/powerpoint/2010/main" val="2872330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2B48-4E2D-48D6-BD24-B6660B61D4D1}"/>
              </a:ext>
            </a:extLst>
          </p:cNvPr>
          <p:cNvSpPr>
            <a:spLocks noGrp="1"/>
          </p:cNvSpPr>
          <p:nvPr>
            <p:ph type="title"/>
          </p:nvPr>
        </p:nvSpPr>
        <p:spPr/>
        <p:txBody>
          <a:bodyPr/>
          <a:lstStyle/>
          <a:p>
            <a:r>
              <a:rPr lang="en-US"/>
              <a:t>Level of Information – 5</a:t>
            </a:r>
            <a:endParaRPr lang="en-IE" dirty="0"/>
          </a:p>
        </p:txBody>
      </p:sp>
      <p:sp>
        <p:nvSpPr>
          <p:cNvPr id="3" name="Content Placeholder 2">
            <a:extLst>
              <a:ext uri="{FF2B5EF4-FFF2-40B4-BE49-F238E27FC236}">
                <a16:creationId xmlns:a16="http://schemas.microsoft.com/office/drawing/2014/main" id="{62D780E3-88BE-4B99-8892-CF2388DC940C}"/>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2F076D43-9BDC-48E4-A5CD-4D57070B3402}"/>
              </a:ext>
            </a:extLst>
          </p:cNvPr>
          <p:cNvPicPr>
            <a:picLocks noChangeAspect="1"/>
          </p:cNvPicPr>
          <p:nvPr/>
        </p:nvPicPr>
        <p:blipFill>
          <a:blip r:embed="rId2"/>
          <a:stretch>
            <a:fillRect/>
          </a:stretch>
        </p:blipFill>
        <p:spPr>
          <a:xfrm>
            <a:off x="838200" y="1825625"/>
            <a:ext cx="7906851" cy="4916481"/>
          </a:xfrm>
          <a:prstGeom prst="rect">
            <a:avLst/>
          </a:prstGeom>
        </p:spPr>
      </p:pic>
    </p:spTree>
    <p:extLst>
      <p:ext uri="{BB962C8B-B14F-4D97-AF65-F5344CB8AC3E}">
        <p14:creationId xmlns:p14="http://schemas.microsoft.com/office/powerpoint/2010/main" val="870416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4D0D-5F99-4F5B-9F8B-340A58F71E1C}"/>
              </a:ext>
            </a:extLst>
          </p:cNvPr>
          <p:cNvSpPr>
            <a:spLocks noGrp="1"/>
          </p:cNvSpPr>
          <p:nvPr>
            <p:ph type="title"/>
          </p:nvPr>
        </p:nvSpPr>
        <p:spPr/>
        <p:txBody>
          <a:bodyPr/>
          <a:lstStyle/>
          <a:p>
            <a:r>
              <a:rPr lang="en-US"/>
              <a:t>Level of Information – 6</a:t>
            </a:r>
            <a:endParaRPr lang="en-IE" dirty="0"/>
          </a:p>
        </p:txBody>
      </p:sp>
      <p:sp>
        <p:nvSpPr>
          <p:cNvPr id="3" name="Content Placeholder 2">
            <a:extLst>
              <a:ext uri="{FF2B5EF4-FFF2-40B4-BE49-F238E27FC236}">
                <a16:creationId xmlns:a16="http://schemas.microsoft.com/office/drawing/2014/main" id="{70FB9124-9BA4-4AA7-B2E6-8CD780A928EE}"/>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CDB66A53-E72D-454C-A3FD-C70352A8E91A}"/>
              </a:ext>
            </a:extLst>
          </p:cNvPr>
          <p:cNvPicPr>
            <a:picLocks noChangeAspect="1"/>
          </p:cNvPicPr>
          <p:nvPr/>
        </p:nvPicPr>
        <p:blipFill>
          <a:blip r:embed="rId2"/>
          <a:stretch>
            <a:fillRect/>
          </a:stretch>
        </p:blipFill>
        <p:spPr>
          <a:xfrm>
            <a:off x="838200" y="1690688"/>
            <a:ext cx="7198819" cy="5057841"/>
          </a:xfrm>
          <a:prstGeom prst="rect">
            <a:avLst/>
          </a:prstGeom>
        </p:spPr>
      </p:pic>
      <p:pic>
        <p:nvPicPr>
          <p:cNvPr id="9" name="Picture 8">
            <a:extLst>
              <a:ext uri="{FF2B5EF4-FFF2-40B4-BE49-F238E27FC236}">
                <a16:creationId xmlns:a16="http://schemas.microsoft.com/office/drawing/2014/main" id="{4997E1E2-C8C0-4793-8F70-4923752E3B89}"/>
              </a:ext>
            </a:extLst>
          </p:cNvPr>
          <p:cNvPicPr>
            <a:picLocks noChangeAspect="1"/>
          </p:cNvPicPr>
          <p:nvPr/>
        </p:nvPicPr>
        <p:blipFill>
          <a:blip r:embed="rId3"/>
          <a:stretch>
            <a:fillRect/>
          </a:stretch>
        </p:blipFill>
        <p:spPr>
          <a:xfrm>
            <a:off x="7730836" y="1383080"/>
            <a:ext cx="3622964" cy="5365904"/>
          </a:xfrm>
          <a:prstGeom prst="rect">
            <a:avLst/>
          </a:prstGeom>
        </p:spPr>
      </p:pic>
    </p:spTree>
    <p:extLst>
      <p:ext uri="{BB962C8B-B14F-4D97-AF65-F5344CB8AC3E}">
        <p14:creationId xmlns:p14="http://schemas.microsoft.com/office/powerpoint/2010/main" val="1992388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5B7FA69F-065C-456C-8E74-B85FF5C815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8E2DD78-07F6-44C4-A1B4-2115932E936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7200" i="0" dirty="0">
                <a:solidFill>
                  <a:srgbClr val="FFFFFF"/>
                </a:solidFill>
                <a:effectLst/>
                <a:latin typeface="Calibri" panose="020F0502020204030204" pitchFamily="34" charset="0"/>
              </a:rPr>
              <a:t>BIM - ISO 19650 Implementation</a:t>
            </a:r>
            <a:endParaRPr lang="en-IE" sz="7200" dirty="0">
              <a:solidFill>
                <a:srgbClr val="FFFFFF"/>
              </a:solidFill>
            </a:endParaRPr>
          </a:p>
        </p:txBody>
      </p:sp>
      <p:sp>
        <p:nvSpPr>
          <p:cNvPr id="3" name="Subtitle 2">
            <a:extLst>
              <a:ext uri="{FF2B5EF4-FFF2-40B4-BE49-F238E27FC236}">
                <a16:creationId xmlns:a16="http://schemas.microsoft.com/office/drawing/2014/main" id="{771E10ED-85E0-418A-9FE3-104C48BC214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E" dirty="0">
              <a:solidFill>
                <a:srgbClr val="FFFFFF"/>
              </a:solidFill>
            </a:endParaRPr>
          </a:p>
          <a:p>
            <a:r>
              <a:rPr lang="en-IE" dirty="0">
                <a:solidFill>
                  <a:srgbClr val="FFFFFF"/>
                </a:solidFill>
              </a:rPr>
              <a:t>Paul Vesey</a:t>
            </a:r>
          </a:p>
        </p:txBody>
      </p:sp>
    </p:spTree>
    <p:extLst>
      <p:ext uri="{BB962C8B-B14F-4D97-AF65-F5344CB8AC3E}">
        <p14:creationId xmlns:p14="http://schemas.microsoft.com/office/powerpoint/2010/main" val="31455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2D3F8FAA-AEA7-424C-AF88-B98D5AFF9F49}"/>
              </a:ext>
            </a:extLst>
          </p:cNvPr>
          <p:cNvPicPr>
            <a:picLocks noChangeAspect="1"/>
          </p:cNvPicPr>
          <p:nvPr/>
        </p:nvPicPr>
        <p:blipFill>
          <a:blip r:embed="rId2"/>
          <a:stretch>
            <a:fillRect/>
          </a:stretch>
        </p:blipFill>
        <p:spPr>
          <a:xfrm>
            <a:off x="3500036" y="1825625"/>
            <a:ext cx="4879495" cy="4903893"/>
          </a:xfrm>
          <a:prstGeom prst="rect">
            <a:avLst/>
          </a:prstGeom>
        </p:spPr>
      </p:pic>
      <p:sp>
        <p:nvSpPr>
          <p:cNvPr id="6" name="TextBox 5">
            <a:extLst>
              <a:ext uri="{FF2B5EF4-FFF2-40B4-BE49-F238E27FC236}">
                <a16:creationId xmlns:a16="http://schemas.microsoft.com/office/drawing/2014/main" id="{52F1272A-E386-43AB-BF32-BD1F7CE4C8E2}"/>
              </a:ext>
            </a:extLst>
          </p:cNvPr>
          <p:cNvSpPr txBox="1"/>
          <p:nvPr/>
        </p:nvSpPr>
        <p:spPr>
          <a:xfrm>
            <a:off x="179173" y="5715298"/>
            <a:ext cx="2951205" cy="923330"/>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3316257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8" name="Picture 7">
            <a:extLst>
              <a:ext uri="{FF2B5EF4-FFF2-40B4-BE49-F238E27FC236}">
                <a16:creationId xmlns:a16="http://schemas.microsoft.com/office/drawing/2014/main" id="{27327AED-C776-4FCE-942B-0E890BA0858B}"/>
              </a:ext>
            </a:extLst>
          </p:cNvPr>
          <p:cNvPicPr>
            <a:picLocks noChangeAspect="1"/>
          </p:cNvPicPr>
          <p:nvPr/>
        </p:nvPicPr>
        <p:blipFill>
          <a:blip r:embed="rId2"/>
          <a:stretch>
            <a:fillRect/>
          </a:stretch>
        </p:blipFill>
        <p:spPr>
          <a:xfrm>
            <a:off x="2085950" y="1758289"/>
            <a:ext cx="7611537" cy="4734586"/>
          </a:xfrm>
          <a:prstGeom prst="rect">
            <a:avLst/>
          </a:prstGeom>
        </p:spPr>
      </p:pic>
      <p:sp>
        <p:nvSpPr>
          <p:cNvPr id="9" name="TextBox 8">
            <a:extLst>
              <a:ext uri="{FF2B5EF4-FFF2-40B4-BE49-F238E27FC236}">
                <a16:creationId xmlns:a16="http://schemas.microsoft.com/office/drawing/2014/main" id="{3D85D0C6-1D43-47A8-ACE1-C342454BCB17}"/>
              </a:ext>
            </a:extLst>
          </p:cNvPr>
          <p:cNvSpPr txBox="1"/>
          <p:nvPr/>
        </p:nvSpPr>
        <p:spPr>
          <a:xfrm>
            <a:off x="80320" y="5173503"/>
            <a:ext cx="2127421" cy="1477328"/>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3575684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6" name="Picture 5">
            <a:extLst>
              <a:ext uri="{FF2B5EF4-FFF2-40B4-BE49-F238E27FC236}">
                <a16:creationId xmlns:a16="http://schemas.microsoft.com/office/drawing/2014/main" id="{4F1F3C76-71D2-450D-9CE4-870C93156A34}"/>
              </a:ext>
            </a:extLst>
          </p:cNvPr>
          <p:cNvPicPr>
            <a:picLocks noChangeAspect="1"/>
          </p:cNvPicPr>
          <p:nvPr/>
        </p:nvPicPr>
        <p:blipFill>
          <a:blip r:embed="rId2"/>
          <a:stretch>
            <a:fillRect/>
          </a:stretch>
        </p:blipFill>
        <p:spPr>
          <a:xfrm>
            <a:off x="2261652" y="1957002"/>
            <a:ext cx="7668695" cy="3324689"/>
          </a:xfrm>
          <a:prstGeom prst="rect">
            <a:avLst/>
          </a:prstGeom>
        </p:spPr>
      </p:pic>
      <p:sp>
        <p:nvSpPr>
          <p:cNvPr id="7" name="TextBox 6">
            <a:extLst>
              <a:ext uri="{FF2B5EF4-FFF2-40B4-BE49-F238E27FC236}">
                <a16:creationId xmlns:a16="http://schemas.microsoft.com/office/drawing/2014/main" id="{2418FF6D-3EAE-4DE7-A594-0D7022A8FC61}"/>
              </a:ext>
            </a:extLst>
          </p:cNvPr>
          <p:cNvSpPr txBox="1"/>
          <p:nvPr/>
        </p:nvSpPr>
        <p:spPr>
          <a:xfrm>
            <a:off x="838200" y="6308209"/>
            <a:ext cx="7094838" cy="369332"/>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3867538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6" name="Picture 5">
            <a:extLst>
              <a:ext uri="{FF2B5EF4-FFF2-40B4-BE49-F238E27FC236}">
                <a16:creationId xmlns:a16="http://schemas.microsoft.com/office/drawing/2014/main" id="{4744EBBC-8E0E-4867-B180-500137ACA191}"/>
              </a:ext>
            </a:extLst>
          </p:cNvPr>
          <p:cNvPicPr>
            <a:picLocks noChangeAspect="1"/>
          </p:cNvPicPr>
          <p:nvPr/>
        </p:nvPicPr>
        <p:blipFill>
          <a:blip r:embed="rId2"/>
          <a:stretch>
            <a:fillRect/>
          </a:stretch>
        </p:blipFill>
        <p:spPr>
          <a:xfrm>
            <a:off x="2850204" y="1747945"/>
            <a:ext cx="5990847" cy="4744930"/>
          </a:xfrm>
          <a:prstGeom prst="rect">
            <a:avLst/>
          </a:prstGeom>
        </p:spPr>
      </p:pic>
      <p:sp>
        <p:nvSpPr>
          <p:cNvPr id="7" name="TextBox 6">
            <a:extLst>
              <a:ext uri="{FF2B5EF4-FFF2-40B4-BE49-F238E27FC236}">
                <a16:creationId xmlns:a16="http://schemas.microsoft.com/office/drawing/2014/main" id="{A2AD0E68-417C-4918-8906-3ED700973B04}"/>
              </a:ext>
            </a:extLst>
          </p:cNvPr>
          <p:cNvSpPr txBox="1"/>
          <p:nvPr/>
        </p:nvSpPr>
        <p:spPr>
          <a:xfrm>
            <a:off x="257389" y="5388570"/>
            <a:ext cx="2658718" cy="923330"/>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26179729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B5B9C61F-A8D0-4C44-965F-CD674B8B27C7}"/>
              </a:ext>
            </a:extLst>
          </p:cNvPr>
          <p:cNvPicPr>
            <a:picLocks noChangeAspect="1"/>
          </p:cNvPicPr>
          <p:nvPr/>
        </p:nvPicPr>
        <p:blipFill>
          <a:blip r:embed="rId2"/>
          <a:stretch>
            <a:fillRect/>
          </a:stretch>
        </p:blipFill>
        <p:spPr>
          <a:xfrm>
            <a:off x="2354165" y="1825625"/>
            <a:ext cx="7678222" cy="3543795"/>
          </a:xfrm>
          <a:prstGeom prst="rect">
            <a:avLst/>
          </a:prstGeom>
        </p:spPr>
      </p:pic>
      <p:sp>
        <p:nvSpPr>
          <p:cNvPr id="6" name="TextBox 5">
            <a:extLst>
              <a:ext uri="{FF2B5EF4-FFF2-40B4-BE49-F238E27FC236}">
                <a16:creationId xmlns:a16="http://schemas.microsoft.com/office/drawing/2014/main" id="{53C597AF-C66E-4ABC-9DA6-82B9FD713DE1}"/>
              </a:ext>
            </a:extLst>
          </p:cNvPr>
          <p:cNvSpPr txBox="1"/>
          <p:nvPr/>
        </p:nvSpPr>
        <p:spPr>
          <a:xfrm>
            <a:off x="838200" y="6308209"/>
            <a:ext cx="7094838" cy="369332"/>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2717163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1AC1DFA8-EA9E-47EE-9F7B-7ED7D1AC326A}"/>
              </a:ext>
            </a:extLst>
          </p:cNvPr>
          <p:cNvPicPr>
            <a:picLocks noChangeAspect="1"/>
          </p:cNvPicPr>
          <p:nvPr/>
        </p:nvPicPr>
        <p:blipFill>
          <a:blip r:embed="rId2"/>
          <a:stretch>
            <a:fillRect/>
          </a:stretch>
        </p:blipFill>
        <p:spPr>
          <a:xfrm>
            <a:off x="2387910" y="1646914"/>
            <a:ext cx="7649643" cy="2572109"/>
          </a:xfrm>
          <a:prstGeom prst="rect">
            <a:avLst/>
          </a:prstGeom>
        </p:spPr>
      </p:pic>
      <p:pic>
        <p:nvPicPr>
          <p:cNvPr id="11" name="Picture 10">
            <a:extLst>
              <a:ext uri="{FF2B5EF4-FFF2-40B4-BE49-F238E27FC236}">
                <a16:creationId xmlns:a16="http://schemas.microsoft.com/office/drawing/2014/main" id="{F31913BA-934F-4A6F-9D67-1AA9A8D13B8C}"/>
              </a:ext>
            </a:extLst>
          </p:cNvPr>
          <p:cNvPicPr>
            <a:picLocks noChangeAspect="1"/>
          </p:cNvPicPr>
          <p:nvPr/>
        </p:nvPicPr>
        <p:blipFill>
          <a:blip r:embed="rId3"/>
          <a:stretch>
            <a:fillRect/>
          </a:stretch>
        </p:blipFill>
        <p:spPr>
          <a:xfrm>
            <a:off x="2426015" y="4219023"/>
            <a:ext cx="7573432" cy="2400635"/>
          </a:xfrm>
          <a:prstGeom prst="rect">
            <a:avLst/>
          </a:prstGeom>
        </p:spPr>
      </p:pic>
      <p:sp>
        <p:nvSpPr>
          <p:cNvPr id="12" name="TextBox 11">
            <a:extLst>
              <a:ext uri="{FF2B5EF4-FFF2-40B4-BE49-F238E27FC236}">
                <a16:creationId xmlns:a16="http://schemas.microsoft.com/office/drawing/2014/main" id="{1E8AA460-747D-427D-864D-D6EFC4C6FB7F}"/>
              </a:ext>
            </a:extLst>
          </p:cNvPr>
          <p:cNvSpPr txBox="1"/>
          <p:nvPr/>
        </p:nvSpPr>
        <p:spPr>
          <a:xfrm>
            <a:off x="88557" y="5111571"/>
            <a:ext cx="2547551" cy="1200329"/>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1646143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2327-EA75-4C01-A5A2-28D5E3AF9C9C}"/>
              </a:ext>
            </a:extLst>
          </p:cNvPr>
          <p:cNvSpPr>
            <a:spLocks noGrp="1"/>
          </p:cNvSpPr>
          <p:nvPr>
            <p:ph type="title"/>
          </p:nvPr>
        </p:nvSpPr>
        <p:spPr>
          <a:xfrm>
            <a:off x="648929" y="629266"/>
            <a:ext cx="3505495" cy="1622321"/>
          </a:xfrm>
        </p:spPr>
        <p:txBody>
          <a:bodyPr>
            <a:normAutofit/>
          </a:bodyPr>
          <a:lstStyle/>
          <a:p>
            <a:r>
              <a:rPr lang="en-US" sz="3700"/>
              <a:t>Communications</a:t>
            </a:r>
            <a:endParaRPr lang="en-IE" sz="3700"/>
          </a:p>
        </p:txBody>
      </p:sp>
      <p:sp>
        <p:nvSpPr>
          <p:cNvPr id="3" name="Content Placeholder 2">
            <a:extLst>
              <a:ext uri="{FF2B5EF4-FFF2-40B4-BE49-F238E27FC236}">
                <a16:creationId xmlns:a16="http://schemas.microsoft.com/office/drawing/2014/main" id="{594E62D8-40DD-4CD1-B205-2686F1AE9A9F}"/>
              </a:ext>
            </a:extLst>
          </p:cNvPr>
          <p:cNvSpPr>
            <a:spLocks noGrp="1"/>
          </p:cNvSpPr>
          <p:nvPr>
            <p:ph idx="1"/>
          </p:nvPr>
        </p:nvSpPr>
        <p:spPr>
          <a:xfrm>
            <a:off x="648931" y="2438400"/>
            <a:ext cx="3505494" cy="3785419"/>
          </a:xfrm>
        </p:spPr>
        <p:txBody>
          <a:bodyPr>
            <a:normAutofit/>
          </a:bodyPr>
          <a:lstStyle/>
          <a:p>
            <a:r>
              <a:rPr lang="en-US" sz="2000"/>
              <a:t>Remain problematic</a:t>
            </a:r>
          </a:p>
          <a:p>
            <a:r>
              <a:rPr lang="en-US" sz="2000"/>
              <a:t>Many actors</a:t>
            </a:r>
          </a:p>
          <a:p>
            <a:r>
              <a:rPr lang="en-US" sz="2000"/>
              <a:t>Differing technologies</a:t>
            </a:r>
          </a:p>
          <a:p>
            <a:r>
              <a:rPr lang="en-US" sz="2000"/>
              <a:t>Information Locations</a:t>
            </a:r>
          </a:p>
          <a:p>
            <a:r>
              <a:rPr lang="en-US" sz="2000"/>
              <a:t>Information Latency</a:t>
            </a:r>
            <a:endParaRPr lang="en-IE" sz="2000"/>
          </a:p>
        </p:txBody>
      </p:sp>
      <p:sp>
        <p:nvSpPr>
          <p:cNvPr id="71" name="Rectangle 7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Proposed information technology-based communication framework for... |  Download Scientific Diagram">
            <a:extLst>
              <a:ext uri="{FF2B5EF4-FFF2-40B4-BE49-F238E27FC236}">
                <a16:creationId xmlns:a16="http://schemas.microsoft.com/office/drawing/2014/main" id="{0D844427-3396-4B8C-89A5-A53E8B4535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197607"/>
            <a:ext cx="6019331" cy="445953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779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dirty="0"/>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81638527-7145-4D9E-86E3-E8AA632B6C42}"/>
              </a:ext>
            </a:extLst>
          </p:cNvPr>
          <p:cNvPicPr>
            <a:picLocks noChangeAspect="1"/>
          </p:cNvPicPr>
          <p:nvPr/>
        </p:nvPicPr>
        <p:blipFill>
          <a:blip r:embed="rId2"/>
          <a:stretch>
            <a:fillRect/>
          </a:stretch>
        </p:blipFill>
        <p:spPr>
          <a:xfrm>
            <a:off x="2299757" y="2040641"/>
            <a:ext cx="7592485" cy="3477110"/>
          </a:xfrm>
          <a:prstGeom prst="rect">
            <a:avLst/>
          </a:prstGeom>
        </p:spPr>
      </p:pic>
      <p:sp>
        <p:nvSpPr>
          <p:cNvPr id="6" name="TextBox 5">
            <a:extLst>
              <a:ext uri="{FF2B5EF4-FFF2-40B4-BE49-F238E27FC236}">
                <a16:creationId xmlns:a16="http://schemas.microsoft.com/office/drawing/2014/main" id="{B937709B-108F-4210-ABBF-3C332C32181B}"/>
              </a:ext>
            </a:extLst>
          </p:cNvPr>
          <p:cNvSpPr txBox="1"/>
          <p:nvPr/>
        </p:nvSpPr>
        <p:spPr>
          <a:xfrm>
            <a:off x="838200" y="6308209"/>
            <a:ext cx="7094838" cy="369332"/>
          </a:xfrm>
          <a:prstGeom prst="rect">
            <a:avLst/>
          </a:prstGeom>
          <a:noFill/>
        </p:spPr>
        <p:txBody>
          <a:bodyPr wrap="square">
            <a:spAutoFit/>
          </a:bodyPr>
          <a:lstStyle/>
          <a:p>
            <a:pPr marL="0" marR="0">
              <a:spcBef>
                <a:spcPts val="0"/>
              </a:spcBef>
              <a:spcAft>
                <a:spcPts val="0"/>
              </a:spcAft>
            </a:pPr>
            <a:r>
              <a:rPr lang="en-IE" sz="1800" dirty="0">
                <a:effectLst/>
                <a:latin typeface="Calibri Light" panose="020F0302020204030204" pitchFamily="34" charset="0"/>
              </a:rPr>
              <a:t>RIAI - Employers Information Requirements Template Revision P1.2</a:t>
            </a:r>
          </a:p>
        </p:txBody>
      </p:sp>
    </p:spTree>
    <p:extLst>
      <p:ext uri="{BB962C8B-B14F-4D97-AF65-F5344CB8AC3E}">
        <p14:creationId xmlns:p14="http://schemas.microsoft.com/office/powerpoint/2010/main" val="3560943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p:txBody>
          <a:bodyPr/>
          <a:lstStyle/>
          <a:p>
            <a:r>
              <a:rPr lang="en-US"/>
              <a:t>Pulling it all together – Organizational Information Requirements</a:t>
            </a:r>
            <a:endParaRPr lang="en-IE" dirty="0"/>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p:txBody>
          <a:bodyPr/>
          <a:lstStyle/>
          <a:p>
            <a:endParaRPr lang="en-IE" dirty="0"/>
          </a:p>
        </p:txBody>
      </p:sp>
      <p:pic>
        <p:nvPicPr>
          <p:cNvPr id="7" name="Picture 6">
            <a:extLst>
              <a:ext uri="{FF2B5EF4-FFF2-40B4-BE49-F238E27FC236}">
                <a16:creationId xmlns:a16="http://schemas.microsoft.com/office/drawing/2014/main" id="{EACD5283-3EFC-4C6F-B5D7-1BF41046822E}"/>
              </a:ext>
            </a:extLst>
          </p:cNvPr>
          <p:cNvPicPr>
            <a:picLocks noChangeAspect="1"/>
          </p:cNvPicPr>
          <p:nvPr/>
        </p:nvPicPr>
        <p:blipFill>
          <a:blip r:embed="rId2"/>
          <a:stretch>
            <a:fillRect/>
          </a:stretch>
        </p:blipFill>
        <p:spPr>
          <a:xfrm>
            <a:off x="2299757" y="1705279"/>
            <a:ext cx="7592485" cy="4620270"/>
          </a:xfrm>
          <a:prstGeom prst="rect">
            <a:avLst/>
          </a:prstGeom>
        </p:spPr>
      </p:pic>
      <p:sp>
        <p:nvSpPr>
          <p:cNvPr id="8" name="TextBox 7">
            <a:extLst>
              <a:ext uri="{FF2B5EF4-FFF2-40B4-BE49-F238E27FC236}">
                <a16:creationId xmlns:a16="http://schemas.microsoft.com/office/drawing/2014/main" id="{EB64B66D-CE9C-4399-AECC-0B7D03063090}"/>
              </a:ext>
            </a:extLst>
          </p:cNvPr>
          <p:cNvSpPr txBox="1"/>
          <p:nvPr/>
        </p:nvSpPr>
        <p:spPr>
          <a:xfrm>
            <a:off x="838200" y="6308209"/>
            <a:ext cx="7094838" cy="369332"/>
          </a:xfrm>
          <a:prstGeom prst="rect">
            <a:avLst/>
          </a:prstGeom>
          <a:noFill/>
        </p:spPr>
        <p:txBody>
          <a:bodyPr wrap="square">
            <a:spAutoFit/>
          </a:bodyPr>
          <a:lstStyle/>
          <a:p>
            <a:pPr marL="0" marR="0">
              <a:spcBef>
                <a:spcPts val="0"/>
              </a:spcBef>
              <a:spcAft>
                <a:spcPts val="0"/>
              </a:spcAft>
            </a:pPr>
            <a:r>
              <a:rPr lang="en-IE" sz="1800">
                <a:effectLst/>
                <a:latin typeface="Calibri Light" panose="020F0302020204030204" pitchFamily="34" charset="0"/>
              </a:rPr>
              <a:t>RIAI - Employers Information Requirements Template Revision P1.2</a:t>
            </a:r>
            <a:endParaRPr lang="en-IE" sz="1800" dirty="0">
              <a:effectLst/>
              <a:latin typeface="Calibri Light" panose="020F0302020204030204" pitchFamily="34" charset="0"/>
            </a:endParaRPr>
          </a:p>
        </p:txBody>
      </p:sp>
    </p:spTree>
    <p:extLst>
      <p:ext uri="{BB962C8B-B14F-4D97-AF65-F5344CB8AC3E}">
        <p14:creationId xmlns:p14="http://schemas.microsoft.com/office/powerpoint/2010/main" val="12554341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9A382A80-2A05-47BC-AFE4-F6A3DDE3808E}"/>
              </a:ext>
            </a:extLst>
          </p:cNvPr>
          <p:cNvPicPr>
            <a:picLocks noChangeAspect="1"/>
          </p:cNvPicPr>
          <p:nvPr/>
        </p:nvPicPr>
        <p:blipFill>
          <a:blip r:embed="rId2"/>
          <a:stretch>
            <a:fillRect/>
          </a:stretch>
        </p:blipFill>
        <p:spPr>
          <a:xfrm>
            <a:off x="4864608" y="1085516"/>
            <a:ext cx="6846363" cy="4535714"/>
          </a:xfrm>
          <a:prstGeom prst="rect">
            <a:avLst/>
          </a:prstGeom>
        </p:spPr>
      </p:pic>
    </p:spTree>
    <p:extLst>
      <p:ext uri="{BB962C8B-B14F-4D97-AF65-F5344CB8AC3E}">
        <p14:creationId xmlns:p14="http://schemas.microsoft.com/office/powerpoint/2010/main" val="3313621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7" name="Picture 6">
            <a:extLst>
              <a:ext uri="{FF2B5EF4-FFF2-40B4-BE49-F238E27FC236}">
                <a16:creationId xmlns:a16="http://schemas.microsoft.com/office/drawing/2014/main" id="{E1105E3B-FB0F-42AA-8DF0-CE2E90FBEF89}"/>
              </a:ext>
            </a:extLst>
          </p:cNvPr>
          <p:cNvPicPr>
            <a:picLocks noChangeAspect="1"/>
          </p:cNvPicPr>
          <p:nvPr/>
        </p:nvPicPr>
        <p:blipFill>
          <a:blip r:embed="rId2"/>
          <a:stretch>
            <a:fillRect/>
          </a:stretch>
        </p:blipFill>
        <p:spPr>
          <a:xfrm>
            <a:off x="4864608" y="1521971"/>
            <a:ext cx="6846363" cy="3662804"/>
          </a:xfrm>
          <a:prstGeom prst="rect">
            <a:avLst/>
          </a:prstGeom>
        </p:spPr>
      </p:pic>
    </p:spTree>
    <p:extLst>
      <p:ext uri="{BB962C8B-B14F-4D97-AF65-F5344CB8AC3E}">
        <p14:creationId xmlns:p14="http://schemas.microsoft.com/office/powerpoint/2010/main" val="1715631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C43F5B08-33B3-4432-8B2B-8D0AE4E9CA9B}"/>
              </a:ext>
            </a:extLst>
          </p:cNvPr>
          <p:cNvPicPr>
            <a:picLocks noChangeAspect="1"/>
          </p:cNvPicPr>
          <p:nvPr/>
        </p:nvPicPr>
        <p:blipFill>
          <a:blip r:embed="rId2"/>
          <a:stretch>
            <a:fillRect/>
          </a:stretch>
        </p:blipFill>
        <p:spPr>
          <a:xfrm>
            <a:off x="4864608" y="1145421"/>
            <a:ext cx="6846363" cy="4415903"/>
          </a:xfrm>
          <a:prstGeom prst="rect">
            <a:avLst/>
          </a:prstGeom>
        </p:spPr>
      </p:pic>
    </p:spTree>
    <p:extLst>
      <p:ext uri="{BB962C8B-B14F-4D97-AF65-F5344CB8AC3E}">
        <p14:creationId xmlns:p14="http://schemas.microsoft.com/office/powerpoint/2010/main" val="11304325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2BC5C9B6-203E-44B5-A0EB-419C670ED684}"/>
              </a:ext>
            </a:extLst>
          </p:cNvPr>
          <p:cNvPicPr>
            <a:picLocks noChangeAspect="1"/>
          </p:cNvPicPr>
          <p:nvPr/>
        </p:nvPicPr>
        <p:blipFill>
          <a:blip r:embed="rId2"/>
          <a:stretch>
            <a:fillRect/>
          </a:stretch>
        </p:blipFill>
        <p:spPr>
          <a:xfrm>
            <a:off x="4864608" y="1042726"/>
            <a:ext cx="6846363" cy="4621294"/>
          </a:xfrm>
          <a:prstGeom prst="rect">
            <a:avLst/>
          </a:prstGeom>
        </p:spPr>
      </p:pic>
    </p:spTree>
    <p:extLst>
      <p:ext uri="{BB962C8B-B14F-4D97-AF65-F5344CB8AC3E}">
        <p14:creationId xmlns:p14="http://schemas.microsoft.com/office/powerpoint/2010/main" val="3319060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638882" y="4631161"/>
            <a:ext cx="3571810" cy="1559327"/>
          </a:xfrm>
        </p:spPr>
        <p:txBody>
          <a:bodyPr vert="horz" lIns="91440" tIns="45720" rIns="91440" bIns="45720" rtlCol="0">
            <a:normAutofit/>
          </a:bodyPr>
          <a:lstStyle/>
          <a:p>
            <a:pPr marL="0" marR="0" indent="0">
              <a:spcAft>
                <a:spcPts val="0"/>
              </a:spcAft>
              <a:buNone/>
            </a:pPr>
            <a:r>
              <a:rPr lang="en-US" sz="2400" kern="1200">
                <a:solidFill>
                  <a:schemeClr val="tx1"/>
                </a:solidFill>
                <a:effectLst/>
                <a:latin typeface="+mn-lt"/>
                <a:ea typeface="+mn-ea"/>
                <a:cs typeface="+mn-cs"/>
              </a:rPr>
              <a:t>RIAI - BIM Execution Plan Template Revision P1.4</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E3FF2C7-5AFB-4623-AA64-7509C634ED67}"/>
              </a:ext>
            </a:extLst>
          </p:cNvPr>
          <p:cNvPicPr>
            <a:picLocks noChangeAspect="1"/>
          </p:cNvPicPr>
          <p:nvPr/>
        </p:nvPicPr>
        <p:blipFill>
          <a:blip r:embed="rId2"/>
          <a:stretch>
            <a:fillRect/>
          </a:stretch>
        </p:blipFill>
        <p:spPr>
          <a:xfrm>
            <a:off x="4654296" y="1539483"/>
            <a:ext cx="7214616" cy="3751601"/>
          </a:xfrm>
          <a:prstGeom prst="rect">
            <a:avLst/>
          </a:prstGeom>
        </p:spPr>
      </p:pic>
    </p:spTree>
    <p:extLst>
      <p:ext uri="{BB962C8B-B14F-4D97-AF65-F5344CB8AC3E}">
        <p14:creationId xmlns:p14="http://schemas.microsoft.com/office/powerpoint/2010/main" val="13609749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BEE47992-8713-49B0-BF42-E3B2BC502A82}"/>
              </a:ext>
            </a:extLst>
          </p:cNvPr>
          <p:cNvPicPr>
            <a:picLocks noChangeAspect="1"/>
          </p:cNvPicPr>
          <p:nvPr/>
        </p:nvPicPr>
        <p:blipFill>
          <a:blip r:embed="rId2"/>
          <a:stretch>
            <a:fillRect/>
          </a:stretch>
        </p:blipFill>
        <p:spPr>
          <a:xfrm>
            <a:off x="4864608" y="1213885"/>
            <a:ext cx="6846363" cy="4278975"/>
          </a:xfrm>
          <a:prstGeom prst="rect">
            <a:avLst/>
          </a:prstGeom>
        </p:spPr>
      </p:pic>
    </p:spTree>
    <p:extLst>
      <p:ext uri="{BB962C8B-B14F-4D97-AF65-F5344CB8AC3E}">
        <p14:creationId xmlns:p14="http://schemas.microsoft.com/office/powerpoint/2010/main" val="2982287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E727CE59-3521-4BAE-B385-E97BE3006074}"/>
              </a:ext>
            </a:extLst>
          </p:cNvPr>
          <p:cNvPicPr>
            <a:picLocks noChangeAspect="1"/>
          </p:cNvPicPr>
          <p:nvPr/>
        </p:nvPicPr>
        <p:blipFill>
          <a:blip r:embed="rId2"/>
          <a:stretch>
            <a:fillRect/>
          </a:stretch>
        </p:blipFill>
        <p:spPr>
          <a:xfrm>
            <a:off x="4864608" y="1513413"/>
            <a:ext cx="6846363" cy="3679920"/>
          </a:xfrm>
          <a:prstGeom prst="rect">
            <a:avLst/>
          </a:prstGeom>
        </p:spPr>
      </p:pic>
    </p:spTree>
    <p:extLst>
      <p:ext uri="{BB962C8B-B14F-4D97-AF65-F5344CB8AC3E}">
        <p14:creationId xmlns:p14="http://schemas.microsoft.com/office/powerpoint/2010/main" val="25551937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E2805DCD-8B45-4354-AE3F-DE448BF276B4}"/>
              </a:ext>
            </a:extLst>
          </p:cNvPr>
          <p:cNvPicPr>
            <a:picLocks noChangeAspect="1"/>
          </p:cNvPicPr>
          <p:nvPr/>
        </p:nvPicPr>
        <p:blipFill>
          <a:blip r:embed="rId2"/>
          <a:stretch>
            <a:fillRect/>
          </a:stretch>
        </p:blipFill>
        <p:spPr>
          <a:xfrm>
            <a:off x="4864608" y="1547644"/>
            <a:ext cx="6846363" cy="3611457"/>
          </a:xfrm>
          <a:prstGeom prst="rect">
            <a:avLst/>
          </a:prstGeom>
        </p:spPr>
      </p:pic>
    </p:spTree>
    <p:extLst>
      <p:ext uri="{BB962C8B-B14F-4D97-AF65-F5344CB8AC3E}">
        <p14:creationId xmlns:p14="http://schemas.microsoft.com/office/powerpoint/2010/main" val="968146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8A46-070D-4475-B5F5-5AAFE324979B}"/>
              </a:ext>
            </a:extLst>
          </p:cNvPr>
          <p:cNvSpPr>
            <a:spLocks noGrp="1"/>
          </p:cNvSpPr>
          <p:nvPr>
            <p:ph type="title"/>
          </p:nvPr>
        </p:nvSpPr>
        <p:spPr/>
        <p:txBody>
          <a:bodyPr/>
          <a:lstStyle/>
          <a:p>
            <a:r>
              <a:rPr lang="en-US"/>
              <a:t>Construction Inefficiency</a:t>
            </a:r>
            <a:endParaRPr lang="en-IE" dirty="0"/>
          </a:p>
        </p:txBody>
      </p:sp>
      <p:sp>
        <p:nvSpPr>
          <p:cNvPr id="3" name="Content Placeholder 2">
            <a:extLst>
              <a:ext uri="{FF2B5EF4-FFF2-40B4-BE49-F238E27FC236}">
                <a16:creationId xmlns:a16="http://schemas.microsoft.com/office/drawing/2014/main" id="{6B943B29-4474-4B36-AAAD-28FD9405F7B2}"/>
              </a:ext>
            </a:extLst>
          </p:cNvPr>
          <p:cNvSpPr>
            <a:spLocks noGrp="1"/>
          </p:cNvSpPr>
          <p:nvPr>
            <p:ph idx="1"/>
          </p:nvPr>
        </p:nvSpPr>
        <p:spPr/>
        <p:txBody>
          <a:bodyPr/>
          <a:lstStyle/>
          <a:p>
            <a:r>
              <a:rPr lang="en-US"/>
              <a:t>Deficient Planning</a:t>
            </a:r>
          </a:p>
          <a:p>
            <a:r>
              <a:rPr lang="en-US"/>
              <a:t>Design Error &amp; Change</a:t>
            </a:r>
          </a:p>
          <a:p>
            <a:r>
              <a:rPr lang="en-US"/>
              <a:t>Communication Latency</a:t>
            </a:r>
          </a:p>
          <a:p>
            <a:r>
              <a:rPr lang="en-US"/>
              <a:t>Poor On-site Productivity &amp; Task Tracking</a:t>
            </a:r>
          </a:p>
          <a:p>
            <a:r>
              <a:rPr lang="en-US"/>
              <a:t>Etc.</a:t>
            </a:r>
          </a:p>
          <a:p>
            <a:endParaRPr lang="en-IE" dirty="0"/>
          </a:p>
        </p:txBody>
      </p:sp>
    </p:spTree>
    <p:extLst>
      <p:ext uri="{BB962C8B-B14F-4D97-AF65-F5344CB8AC3E}">
        <p14:creationId xmlns:p14="http://schemas.microsoft.com/office/powerpoint/2010/main" val="903739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25DB0BD2-A468-4949-BBF7-5E1F99FDFD28}"/>
              </a:ext>
            </a:extLst>
          </p:cNvPr>
          <p:cNvPicPr>
            <a:picLocks noChangeAspect="1"/>
          </p:cNvPicPr>
          <p:nvPr/>
        </p:nvPicPr>
        <p:blipFill>
          <a:blip r:embed="rId2"/>
          <a:stretch>
            <a:fillRect/>
          </a:stretch>
        </p:blipFill>
        <p:spPr>
          <a:xfrm>
            <a:off x="4864608" y="1359370"/>
            <a:ext cx="6846363" cy="3988006"/>
          </a:xfrm>
          <a:prstGeom prst="rect">
            <a:avLst/>
          </a:prstGeom>
        </p:spPr>
      </p:pic>
    </p:spTree>
    <p:extLst>
      <p:ext uri="{BB962C8B-B14F-4D97-AF65-F5344CB8AC3E}">
        <p14:creationId xmlns:p14="http://schemas.microsoft.com/office/powerpoint/2010/main" val="33783166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871855C1-2D56-4640-8A38-08BA471CCCCC}"/>
              </a:ext>
            </a:extLst>
          </p:cNvPr>
          <p:cNvPicPr>
            <a:picLocks noChangeAspect="1"/>
          </p:cNvPicPr>
          <p:nvPr/>
        </p:nvPicPr>
        <p:blipFill>
          <a:blip r:embed="rId2"/>
          <a:stretch>
            <a:fillRect/>
          </a:stretch>
        </p:blipFill>
        <p:spPr>
          <a:xfrm>
            <a:off x="4864608" y="1753035"/>
            <a:ext cx="6846363" cy="3200675"/>
          </a:xfrm>
          <a:prstGeom prst="rect">
            <a:avLst/>
          </a:prstGeom>
        </p:spPr>
      </p:pic>
    </p:spTree>
    <p:extLst>
      <p:ext uri="{BB962C8B-B14F-4D97-AF65-F5344CB8AC3E}">
        <p14:creationId xmlns:p14="http://schemas.microsoft.com/office/powerpoint/2010/main" val="11434421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794FAD-3B15-4BFE-9A2D-7299CF5BCFC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Pulling it all together – BIM Execution Plan</a:t>
            </a:r>
          </a:p>
        </p:txBody>
      </p:sp>
      <p:sp>
        <p:nvSpPr>
          <p:cNvPr id="3" name="Content Placeholder 2">
            <a:extLst>
              <a:ext uri="{FF2B5EF4-FFF2-40B4-BE49-F238E27FC236}">
                <a16:creationId xmlns:a16="http://schemas.microsoft.com/office/drawing/2014/main" id="{437734D5-007F-4BEA-8051-58E22CE22416}"/>
              </a:ext>
            </a:extLst>
          </p:cNvPr>
          <p:cNvSpPr>
            <a:spLocks noGrp="1"/>
          </p:cNvSpPr>
          <p:nvPr>
            <p:ph idx="1"/>
          </p:nvPr>
        </p:nvSpPr>
        <p:spPr>
          <a:xfrm>
            <a:off x="477981" y="4872922"/>
            <a:ext cx="3933306" cy="1208141"/>
          </a:xfrm>
        </p:spPr>
        <p:txBody>
          <a:bodyPr vert="horz" lIns="91440" tIns="45720" rIns="91440" bIns="45720" rtlCol="0">
            <a:normAutofit/>
          </a:bodyPr>
          <a:lstStyle/>
          <a:p>
            <a:pPr marL="0" marR="0" indent="0">
              <a:spcAft>
                <a:spcPts val="0"/>
              </a:spcAft>
              <a:buNone/>
            </a:pPr>
            <a:r>
              <a:rPr lang="en-US" sz="2000" kern="1200">
                <a:solidFill>
                  <a:schemeClr val="tx1"/>
                </a:solidFill>
                <a:effectLst/>
                <a:latin typeface="+mn-lt"/>
                <a:ea typeface="+mn-ea"/>
                <a:cs typeface="+mn-cs"/>
              </a:rPr>
              <a:t>RIAI - BIM Execution Plan Template Revision P1.4</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F18FFBDF-EEBB-4B1C-BD07-CA4EB31F85B9}"/>
              </a:ext>
            </a:extLst>
          </p:cNvPr>
          <p:cNvPicPr>
            <a:picLocks noChangeAspect="1"/>
          </p:cNvPicPr>
          <p:nvPr/>
        </p:nvPicPr>
        <p:blipFill>
          <a:blip r:embed="rId2"/>
          <a:stretch>
            <a:fillRect/>
          </a:stretch>
        </p:blipFill>
        <p:spPr>
          <a:xfrm>
            <a:off x="4864608" y="1393602"/>
            <a:ext cx="6846363" cy="3919541"/>
          </a:xfrm>
          <a:prstGeom prst="rect">
            <a:avLst/>
          </a:prstGeom>
        </p:spPr>
      </p:pic>
    </p:spTree>
    <p:extLst>
      <p:ext uri="{BB962C8B-B14F-4D97-AF65-F5344CB8AC3E}">
        <p14:creationId xmlns:p14="http://schemas.microsoft.com/office/powerpoint/2010/main" val="992067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CB2F8-8144-4036-A425-07B9B3EF521E}"/>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a:solidFill>
                  <a:schemeClr val="bg1"/>
                </a:solidFill>
              </a:rPr>
              <a:t>BIM - Process or Technology?</a:t>
            </a:r>
          </a:p>
        </p:txBody>
      </p:sp>
      <p:pic>
        <p:nvPicPr>
          <p:cNvPr id="4" name="Picture 3">
            <a:extLst>
              <a:ext uri="{FF2B5EF4-FFF2-40B4-BE49-F238E27FC236}">
                <a16:creationId xmlns:a16="http://schemas.microsoft.com/office/drawing/2014/main" id="{315343DC-5544-4347-B852-1245DF4D96EB}"/>
              </a:ext>
            </a:extLst>
          </p:cNvPr>
          <p:cNvPicPr>
            <a:picLocks noChangeAspect="1"/>
          </p:cNvPicPr>
          <p:nvPr/>
        </p:nvPicPr>
        <p:blipFill rotWithShape="1">
          <a:blip r:embed="rId2"/>
          <a:srcRect t="6092" r="3" b="3"/>
          <a:stretch/>
        </p:blipFill>
        <p:spPr>
          <a:xfrm>
            <a:off x="841248" y="2516777"/>
            <a:ext cx="6236208" cy="3660185"/>
          </a:xfrm>
          <a:prstGeom prst="rect">
            <a:avLst/>
          </a:prstGeom>
        </p:spPr>
      </p:pic>
      <p:sp>
        <p:nvSpPr>
          <p:cNvPr id="8" name="TextBox 7">
            <a:extLst>
              <a:ext uri="{FF2B5EF4-FFF2-40B4-BE49-F238E27FC236}">
                <a16:creationId xmlns:a16="http://schemas.microsoft.com/office/drawing/2014/main" id="{DBD2C257-011A-41B1-96BF-DC7B3255F00C}"/>
              </a:ext>
            </a:extLst>
          </p:cNvPr>
          <p:cNvSpPr txBox="1"/>
          <p:nvPr/>
        </p:nvSpPr>
        <p:spPr>
          <a:xfrm>
            <a:off x="7546848" y="2516777"/>
            <a:ext cx="3803904" cy="3660185"/>
          </a:xfrm>
          <a:prstGeom prst="rect">
            <a:avLst/>
          </a:prstGeom>
        </p:spPr>
        <p:txBody>
          <a:bodyPr vert="horz" lIns="91440" tIns="45720" rIns="91440" bIns="45720" rtlCol="0" anchor="ctr">
            <a:normAutofit/>
          </a:bodyPr>
          <a:lstStyle/>
          <a:p>
            <a:pPr>
              <a:lnSpc>
                <a:spcPct val="90000"/>
              </a:lnSpc>
              <a:spcAft>
                <a:spcPts val="600"/>
              </a:spcAft>
            </a:pPr>
            <a:r>
              <a:rPr lang="en-US" sz="4000" dirty="0"/>
              <a:t>BIM is a Technology Enabled Process</a:t>
            </a:r>
          </a:p>
        </p:txBody>
      </p:sp>
    </p:spTree>
    <p:extLst>
      <p:ext uri="{BB962C8B-B14F-4D97-AF65-F5344CB8AC3E}">
        <p14:creationId xmlns:p14="http://schemas.microsoft.com/office/powerpoint/2010/main" val="115548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5B7FA69F-065C-456C-8E74-B85FF5C815C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68E2DD78-07F6-44C4-A1B4-2115932E936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7200" i="0" dirty="0">
                <a:solidFill>
                  <a:srgbClr val="FFFFFF"/>
                </a:solidFill>
                <a:effectLst/>
                <a:latin typeface="Calibri" panose="020F0502020204030204" pitchFamily="34" charset="0"/>
              </a:rPr>
              <a:t>BIM - ISO 19650 Overview and Implementation</a:t>
            </a:r>
            <a:endParaRPr lang="en-IE" sz="7200" dirty="0">
              <a:solidFill>
                <a:srgbClr val="FFFFFF"/>
              </a:solidFill>
            </a:endParaRPr>
          </a:p>
        </p:txBody>
      </p:sp>
      <p:sp>
        <p:nvSpPr>
          <p:cNvPr id="3" name="Subtitle 2">
            <a:extLst>
              <a:ext uri="{FF2B5EF4-FFF2-40B4-BE49-F238E27FC236}">
                <a16:creationId xmlns:a16="http://schemas.microsoft.com/office/drawing/2014/main" id="{771E10ED-85E0-418A-9FE3-104C48BC214E}"/>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IE" dirty="0">
              <a:solidFill>
                <a:srgbClr val="FFFFFF"/>
              </a:solidFill>
            </a:endParaRPr>
          </a:p>
          <a:p>
            <a:r>
              <a:rPr lang="en-IE" dirty="0">
                <a:solidFill>
                  <a:srgbClr val="FFFFFF"/>
                </a:solidFill>
              </a:rPr>
              <a:t>Paul Vesey</a:t>
            </a:r>
          </a:p>
        </p:txBody>
      </p:sp>
    </p:spTree>
    <p:extLst>
      <p:ext uri="{BB962C8B-B14F-4D97-AF65-F5344CB8AC3E}">
        <p14:creationId xmlns:p14="http://schemas.microsoft.com/office/powerpoint/2010/main" val="198001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2327-EA75-4C01-A5A2-28D5E3AF9C9C}"/>
              </a:ext>
            </a:extLst>
          </p:cNvPr>
          <p:cNvSpPr>
            <a:spLocks noGrp="1"/>
          </p:cNvSpPr>
          <p:nvPr>
            <p:ph type="title"/>
          </p:nvPr>
        </p:nvSpPr>
        <p:spPr>
          <a:xfrm>
            <a:off x="648929" y="629266"/>
            <a:ext cx="3505495" cy="1622321"/>
          </a:xfrm>
        </p:spPr>
        <p:txBody>
          <a:bodyPr>
            <a:normAutofit/>
          </a:bodyPr>
          <a:lstStyle/>
          <a:p>
            <a:r>
              <a:rPr lang="en-US"/>
              <a:t>How does BIM help?</a:t>
            </a:r>
            <a:endParaRPr lang="en-IE"/>
          </a:p>
        </p:txBody>
      </p:sp>
      <p:sp>
        <p:nvSpPr>
          <p:cNvPr id="3" name="Content Placeholder 2">
            <a:extLst>
              <a:ext uri="{FF2B5EF4-FFF2-40B4-BE49-F238E27FC236}">
                <a16:creationId xmlns:a16="http://schemas.microsoft.com/office/drawing/2014/main" id="{594E62D8-40DD-4CD1-B205-2686F1AE9A9F}"/>
              </a:ext>
            </a:extLst>
          </p:cNvPr>
          <p:cNvSpPr>
            <a:spLocks noGrp="1"/>
          </p:cNvSpPr>
          <p:nvPr>
            <p:ph idx="1"/>
          </p:nvPr>
        </p:nvSpPr>
        <p:spPr>
          <a:xfrm>
            <a:off x="648931" y="2438400"/>
            <a:ext cx="3505494" cy="3785419"/>
          </a:xfrm>
        </p:spPr>
        <p:txBody>
          <a:bodyPr>
            <a:normAutofit/>
          </a:bodyPr>
          <a:lstStyle/>
          <a:p>
            <a:r>
              <a:rPr lang="en-US" sz="2000"/>
              <a:t>Fundamental Concepts from Manufacturing Sector</a:t>
            </a:r>
          </a:p>
          <a:p>
            <a:r>
              <a:rPr lang="en-US" sz="2000"/>
              <a:t>Highly detailed digital models of the built asset</a:t>
            </a:r>
          </a:p>
          <a:p>
            <a:pPr marL="0" indent="0">
              <a:buNone/>
            </a:pPr>
            <a:endParaRPr lang="en-US" sz="2000"/>
          </a:p>
          <a:p>
            <a:endParaRPr lang="en-US" sz="2000"/>
          </a:p>
          <a:p>
            <a:endParaRPr lang="en-US" sz="2000"/>
          </a:p>
          <a:p>
            <a:endParaRPr lang="en-US" sz="2000"/>
          </a:p>
          <a:p>
            <a:endParaRPr lang="en-IE" sz="2000"/>
          </a:p>
        </p:txBody>
      </p:sp>
      <p:sp>
        <p:nvSpPr>
          <p:cNvPr id="135" name="Rectangle 13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anufacturing Engineering Job Description – College Learners">
            <a:extLst>
              <a:ext uri="{FF2B5EF4-FFF2-40B4-BE49-F238E27FC236}">
                <a16:creationId xmlns:a16="http://schemas.microsoft.com/office/drawing/2014/main" id="{CFD512E8-67A4-4DB1-AF95-3872A6D120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7" r="1" b="1"/>
          <a:stretch/>
        </p:blipFill>
        <p:spPr bwMode="auto">
          <a:xfrm>
            <a:off x="5405862" y="1675990"/>
            <a:ext cx="6019331" cy="350277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678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52327-EA75-4C01-A5A2-28D5E3AF9C9C}"/>
              </a:ext>
            </a:extLst>
          </p:cNvPr>
          <p:cNvSpPr>
            <a:spLocks noGrp="1"/>
          </p:cNvSpPr>
          <p:nvPr>
            <p:ph type="title"/>
          </p:nvPr>
        </p:nvSpPr>
        <p:spPr>
          <a:xfrm>
            <a:off x="648929" y="629266"/>
            <a:ext cx="3505495" cy="1622321"/>
          </a:xfrm>
        </p:spPr>
        <p:txBody>
          <a:bodyPr>
            <a:normAutofit/>
          </a:bodyPr>
          <a:lstStyle/>
          <a:p>
            <a:r>
              <a:rPr lang="en-US"/>
              <a:t>Why is BIM Necessary?</a:t>
            </a:r>
            <a:endParaRPr lang="en-IE"/>
          </a:p>
        </p:txBody>
      </p:sp>
      <p:sp>
        <p:nvSpPr>
          <p:cNvPr id="3" name="Content Placeholder 2">
            <a:extLst>
              <a:ext uri="{FF2B5EF4-FFF2-40B4-BE49-F238E27FC236}">
                <a16:creationId xmlns:a16="http://schemas.microsoft.com/office/drawing/2014/main" id="{594E62D8-40DD-4CD1-B205-2686F1AE9A9F}"/>
              </a:ext>
            </a:extLst>
          </p:cNvPr>
          <p:cNvSpPr>
            <a:spLocks noGrp="1"/>
          </p:cNvSpPr>
          <p:nvPr>
            <p:ph idx="1"/>
          </p:nvPr>
        </p:nvSpPr>
        <p:spPr>
          <a:xfrm>
            <a:off x="648931" y="2438400"/>
            <a:ext cx="3505494" cy="3785419"/>
          </a:xfrm>
        </p:spPr>
        <p:txBody>
          <a:bodyPr>
            <a:normAutofit/>
          </a:bodyPr>
          <a:lstStyle/>
          <a:p>
            <a:r>
              <a:rPr lang="en-US" sz="2000"/>
              <a:t>Designs Resolved Earlier</a:t>
            </a:r>
          </a:p>
          <a:p>
            <a:r>
              <a:rPr lang="en-US" sz="2000"/>
              <a:t>Manufacturability (Constructability) addressed earlier</a:t>
            </a:r>
          </a:p>
          <a:p>
            <a:r>
              <a:rPr lang="en-US" sz="2000"/>
              <a:t>Better understanding of the design by all parties</a:t>
            </a:r>
          </a:p>
          <a:p>
            <a:endParaRPr lang="en-IE" sz="2000"/>
          </a:p>
        </p:txBody>
      </p:sp>
      <p:sp>
        <p:nvSpPr>
          <p:cNvPr id="135" name="Rectangle 13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e MacLeamy Curve [9]. | Download Scientific Diagram">
            <a:extLst>
              <a:ext uri="{FF2B5EF4-FFF2-40B4-BE49-F238E27FC236}">
                <a16:creationId xmlns:a16="http://schemas.microsoft.com/office/drawing/2014/main" id="{D9A236B2-6A51-4EDB-A979-1C6BDB1AF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45" r="5" b="10647"/>
          <a:stretch/>
        </p:blipFill>
        <p:spPr bwMode="auto">
          <a:xfrm>
            <a:off x="5405862" y="1675999"/>
            <a:ext cx="6019331" cy="350275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43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TotalTime>
  <Words>2098</Words>
  <Application>Microsoft Office PowerPoint</Application>
  <PresentationFormat>Widescreen</PresentationFormat>
  <Paragraphs>210</Paragraphs>
  <Slides>74</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Office Theme</vt:lpstr>
      <vt:lpstr>BIM - ISO 19650 Overview and Implementation</vt:lpstr>
      <vt:lpstr>BIM - Process or Technology?</vt:lpstr>
      <vt:lpstr>Building Blocks of BIM</vt:lpstr>
      <vt:lpstr>Building Design &amp; Specification</vt:lpstr>
      <vt:lpstr>Construction Processes</vt:lpstr>
      <vt:lpstr>Communications</vt:lpstr>
      <vt:lpstr>Construction Inefficiency</vt:lpstr>
      <vt:lpstr>How does BIM help?</vt:lpstr>
      <vt:lpstr>Why is BIM Necessary?</vt:lpstr>
      <vt:lpstr>Key Features of BIM Process</vt:lpstr>
      <vt:lpstr>How to Utilize BIM</vt:lpstr>
      <vt:lpstr>Key Features of BIM Project Delivery </vt:lpstr>
      <vt:lpstr>ISO 19650 </vt:lpstr>
      <vt:lpstr>ISO 19650 </vt:lpstr>
      <vt:lpstr>ISO 19650 </vt:lpstr>
      <vt:lpstr>ISO 19650 — Part 1: Concepts and principles</vt:lpstr>
      <vt:lpstr>Key Terms: Common Data Environment (CDE)</vt:lpstr>
      <vt:lpstr>CDE Examples:</vt:lpstr>
      <vt:lpstr>Document Workflow</vt:lpstr>
      <vt:lpstr>Key Terms: Organizational Information Requirements (OIR)</vt:lpstr>
      <vt:lpstr>Key Terms: Asset Information Requirements (AIR)</vt:lpstr>
      <vt:lpstr>Key Terms: Project Information Requirements (PIR)</vt:lpstr>
      <vt:lpstr>Key Terms: Exchange Information Requirements (EIR)</vt:lpstr>
      <vt:lpstr>Key Terms: Asset Information Model (AIM)</vt:lpstr>
      <vt:lpstr>Key Terms: Project Information Model (PIM)</vt:lpstr>
      <vt:lpstr>PowerPoint Presentation</vt:lpstr>
      <vt:lpstr>ISO 19650 — Part 1: Concepts and principles</vt:lpstr>
      <vt:lpstr>Key Terms – BIM execution plan (BEP)</vt:lpstr>
      <vt:lpstr>BEP - BIM Execution Plan</vt:lpstr>
      <vt:lpstr>Key Terms – Task Information Delivery Plan (TIDP)</vt:lpstr>
      <vt:lpstr>Key Terms – Master Information Delivery Plan (MIDP)</vt:lpstr>
      <vt:lpstr>Relationship between MIDP &amp; TIDP</vt:lpstr>
      <vt:lpstr>MPDT - Model Production Delivery Table</vt:lpstr>
      <vt:lpstr>Federated Model</vt:lpstr>
      <vt:lpstr>ISO 19650 — Part 2: Part 2: Delivery phase of the assets</vt:lpstr>
      <vt:lpstr>Document Workflow</vt:lpstr>
      <vt:lpstr>Project Delivery and Asset Management</vt:lpstr>
      <vt:lpstr>Project Delivery with no Asset Management</vt:lpstr>
      <vt:lpstr>Asset Management with No Project Delivery</vt:lpstr>
      <vt:lpstr>LOD: Level of Development</vt:lpstr>
      <vt:lpstr>LOD: Level of Development</vt:lpstr>
      <vt:lpstr>The LOD Problem</vt:lpstr>
      <vt:lpstr>NBS – Level of Detail / Level of Information</vt:lpstr>
      <vt:lpstr>Level of Detail - 2</vt:lpstr>
      <vt:lpstr>Level of Detail - 3</vt:lpstr>
      <vt:lpstr>Level of Detail – 4</vt:lpstr>
      <vt:lpstr>Level of Detail - 5</vt:lpstr>
      <vt:lpstr>Level of Information – 2</vt:lpstr>
      <vt:lpstr>Level of Information – 3</vt:lpstr>
      <vt:lpstr>Level of Information – 4</vt:lpstr>
      <vt:lpstr>Level of Information – 5</vt:lpstr>
      <vt:lpstr>Level of Information – 6</vt:lpstr>
      <vt:lpstr>BIM - ISO 19650 Implementation</vt:lpstr>
      <vt:lpstr>Pulling it all together – Organizational Information Requirements</vt:lpstr>
      <vt:lpstr>Pulling it all together – Organizational Information Requirements</vt:lpstr>
      <vt:lpstr>Pulling it all together – Organizational Information Requirements</vt:lpstr>
      <vt:lpstr>Pulling it all together – Organizational Information Requirements</vt:lpstr>
      <vt:lpstr>Pulling it all together – Organizational Information Requirements</vt:lpstr>
      <vt:lpstr>Pulling it all together – Organizational Information Requirements</vt:lpstr>
      <vt:lpstr>Pulling it all together – Organizational Information Requirements</vt:lpstr>
      <vt:lpstr>Pulling it all together – Organizational Information Requirements</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Pulling it all together – BIM Execution Plan</vt:lpstr>
      <vt:lpstr>BIM - Process or Technology?</vt:lpstr>
      <vt:lpstr>BIM - ISO 19650 Overview and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Paul.Vesey</dc:creator>
  <cp:lastModifiedBy>Paul.Vesey</cp:lastModifiedBy>
  <cp:revision>91</cp:revision>
  <cp:lastPrinted>2021-09-15T15:49:11Z</cp:lastPrinted>
  <dcterms:created xsi:type="dcterms:W3CDTF">2021-06-21T09:00:57Z</dcterms:created>
  <dcterms:modified xsi:type="dcterms:W3CDTF">2021-09-15T15:49:28Z</dcterms:modified>
</cp:coreProperties>
</file>